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Lst>
  <p:sldIdLst>
    <p:sldId id="256" r:id="rId32"/>
    <p:sldId id="257" r:id="rId33"/>
    <p:sldId id="258" r:id="rId34"/>
    <p:sldId id="260" r:id="rId35"/>
    <p:sldId id="259" r:id="rId36"/>
    <p:sldId id="268" r:id="rId37"/>
    <p:sldId id="269" r:id="rId38"/>
    <p:sldId id="270" r:id="rId39"/>
    <p:sldId id="271" r:id="rId40"/>
    <p:sldId id="272" r:id="rId41"/>
    <p:sldId id="264" r:id="rId42"/>
    <p:sldId id="266" r:id="rId43"/>
    <p:sldId id="267"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dgm:spPr>
        <a:solidFill>
          <a:schemeClr val="bg2">
            <a:lumMod val="40000"/>
            <a:lumOff val="60000"/>
          </a:schemeClr>
        </a:solidFill>
      </dgm:spPr>
      <dgm:t>
        <a:bodyPr/>
        <a:lstStyle/>
        <a:p>
          <a:pPr algn="l"/>
          <a:r>
            <a:rPr lang="en-US" dirty="0">
              <a:solidFill>
                <a:schemeClr val="accent3">
                  <a:lumMod val="75000"/>
                </a:schemeClr>
              </a:solidFill>
            </a:rPr>
            <a:t>Focus on High-Safety Models with Multi Engines</a:t>
          </a: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18304" custLinFactNeighborY="-50000">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0" y="0"/>
          <a:ext cx="5431514" cy="369332"/>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3">
                  <a:lumMod val="75000"/>
                </a:schemeClr>
              </a:solidFill>
            </a:rPr>
            <a:t>Focus on High-Safety Models with Multi Engines</a:t>
          </a:r>
        </a:p>
      </dsp:txBody>
      <dsp:txXfrm>
        <a:off x="10817" y="10817"/>
        <a:ext cx="5409880" cy="3476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5.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20.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5.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4.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6.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3"/>
          <a:srcRect l="25238" r="24663"/>
          <a:stretch/>
        </p:blipFill>
        <p:spPr>
          <a:xfrm flipH="1">
            <a:off x="-358920" y="-484200"/>
            <a:ext cx="1732320" cy="1828440"/>
          </a:xfrm>
          <a:prstGeom prst="rect">
            <a:avLst/>
          </a:prstGeom>
          <a:ln w="0">
            <a:noFill/>
          </a:ln>
        </p:spPr>
      </p:pic>
      <p:pic>
        <p:nvPicPr>
          <p:cNvPr id="2" name="Google Shape;11;p2"/>
          <p:cNvPicPr/>
          <p:nvPr/>
        </p:nvPicPr>
        <p:blipFill>
          <a:blip r:embed="rId4"/>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5"/>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217" name="Google Shape;420;p19"/>
          <p:cNvPicPr/>
          <p:nvPr/>
        </p:nvPicPr>
        <p:blipFill>
          <a:blip r:embed="rId3">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4"/>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246" name="Google Shape;451;p20"/>
          <p:cNvPicPr/>
          <p:nvPr/>
        </p:nvPicPr>
        <p:blipFill>
          <a:blip r:embed="rId3">
            <a:alphaModFix amt="63000"/>
          </a:blip>
          <a:srcRect l="3340" t="55966" r="57265"/>
          <a:stretch/>
        </p:blipFill>
        <p:spPr>
          <a:xfrm rot="10269600">
            <a:off x="7561800" y="-1049760"/>
            <a:ext cx="2351160" cy="2566440"/>
          </a:xfrm>
          <a:prstGeom prst="rect">
            <a:avLst/>
          </a:prstGeom>
          <a:ln w="0">
            <a:noFill/>
          </a:ln>
        </p:spPr>
      </p:pic>
      <p:sp>
        <p:nvSpPr>
          <p:cNvPr id="247"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8" name="Google Shape;453;p20"/>
          <p:cNvGrpSpPr/>
          <p:nvPr/>
        </p:nvGrpSpPr>
        <p:grpSpPr>
          <a:xfrm>
            <a:off x="-376920" y="942480"/>
            <a:ext cx="9931680" cy="3269160"/>
            <a:chOff x="-376920" y="942480"/>
            <a:chExt cx="9931680" cy="3269160"/>
          </a:xfrm>
        </p:grpSpPr>
        <p:grpSp>
          <p:nvGrpSpPr>
            <p:cNvPr id="249" name="Google Shape;454;p20"/>
            <p:cNvGrpSpPr/>
            <p:nvPr/>
          </p:nvGrpSpPr>
          <p:grpSpPr>
            <a:xfrm>
              <a:off x="-376920" y="3389040"/>
              <a:ext cx="822600" cy="822600"/>
              <a:chOff x="-376920" y="3389040"/>
              <a:chExt cx="822600" cy="822600"/>
            </a:xfrm>
          </p:grpSpPr>
          <p:sp>
            <p:nvSpPr>
              <p:cNvPr id="250"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1"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8" name="Google Shape;463;p20"/>
            <p:cNvGrpSpPr/>
            <p:nvPr/>
          </p:nvGrpSpPr>
          <p:grpSpPr>
            <a:xfrm>
              <a:off x="8732160" y="942480"/>
              <a:ext cx="822600" cy="822600"/>
              <a:chOff x="8732160" y="942480"/>
              <a:chExt cx="822600" cy="822600"/>
            </a:xfrm>
          </p:grpSpPr>
          <p:sp>
            <p:nvSpPr>
              <p:cNvPr id="259"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0"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7" name="Google Shape;472;p20"/>
          <p:cNvPicPr/>
          <p:nvPr/>
        </p:nvPicPr>
        <p:blipFill>
          <a:blip r:embed="rId4"/>
          <a:srcRect l="10330" t="19134" r="12747" b="11417"/>
          <a:stretch/>
        </p:blipFill>
        <p:spPr>
          <a:xfrm rot="5164200" flipH="1">
            <a:off x="-717120" y="3944160"/>
            <a:ext cx="2367000" cy="2086920"/>
          </a:xfrm>
          <a:prstGeom prst="rect">
            <a:avLst/>
          </a:prstGeom>
          <a:ln w="0">
            <a:noFill/>
          </a:ln>
        </p:spPr>
      </p:pic>
      <p:grpSp>
        <p:nvGrpSpPr>
          <p:cNvPr id="268" name="Google Shape;473;p20"/>
          <p:cNvGrpSpPr/>
          <p:nvPr/>
        </p:nvGrpSpPr>
        <p:grpSpPr>
          <a:xfrm>
            <a:off x="505800" y="3019680"/>
            <a:ext cx="32400" cy="273960"/>
            <a:chOff x="505800" y="3019680"/>
            <a:chExt cx="32400" cy="273960"/>
          </a:xfrm>
        </p:grpSpPr>
        <p:sp>
          <p:nvSpPr>
            <p:cNvPr id="269"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0"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4"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7"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8" name="Google Shape;54;p3"/>
          <p:cNvPicPr/>
          <p:nvPr/>
        </p:nvPicPr>
        <p:blipFill>
          <a:blip r:embed="rId3">
            <a:alphaModFix amt="77000"/>
          </a:blip>
          <a:srcRect l="51169" t="56240" r="6542"/>
          <a:stretch/>
        </p:blipFill>
        <p:spPr>
          <a:xfrm flipH="1">
            <a:off x="-855360" y="3742200"/>
            <a:ext cx="2226960" cy="2250360"/>
          </a:xfrm>
          <a:prstGeom prst="rect">
            <a:avLst/>
          </a:prstGeom>
          <a:ln w="0">
            <a:noFill/>
          </a:ln>
        </p:spPr>
      </p:pic>
      <p:pic>
        <p:nvPicPr>
          <p:cNvPr id="279" name="Google Shape;55;p3"/>
          <p:cNvPicPr/>
          <p:nvPr/>
        </p:nvPicPr>
        <p:blipFill>
          <a:blip r:embed="rId3">
            <a:alphaModFix amt="77000"/>
          </a:blip>
          <a:srcRect l="55131" t="4844" r="2579" b="82335"/>
          <a:stretch/>
        </p:blipFill>
        <p:spPr>
          <a:xfrm rot="10800000" flipH="1">
            <a:off x="7903080" y="82440"/>
            <a:ext cx="1547640" cy="456840"/>
          </a:xfrm>
          <a:prstGeom prst="rect">
            <a:avLst/>
          </a:prstGeom>
          <a:ln w="0">
            <a:noFill/>
          </a:ln>
        </p:spPr>
      </p:pic>
      <p:sp>
        <p:nvSpPr>
          <p:cNvPr id="280"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1" name="Google Shape;57;p3"/>
          <p:cNvGrpSpPr/>
          <p:nvPr/>
        </p:nvGrpSpPr>
        <p:grpSpPr>
          <a:xfrm>
            <a:off x="1407960" y="597960"/>
            <a:ext cx="7665120" cy="4299840"/>
            <a:chOff x="1407960" y="597960"/>
            <a:chExt cx="7665120" cy="4299840"/>
          </a:xfrm>
        </p:grpSpPr>
        <p:grpSp>
          <p:nvGrpSpPr>
            <p:cNvPr id="282" name="Google Shape;58;p3"/>
            <p:cNvGrpSpPr/>
            <p:nvPr/>
          </p:nvGrpSpPr>
          <p:grpSpPr>
            <a:xfrm>
              <a:off x="8799120" y="597960"/>
              <a:ext cx="273960" cy="32400"/>
              <a:chOff x="8799120" y="597960"/>
              <a:chExt cx="273960" cy="32400"/>
            </a:xfrm>
          </p:grpSpPr>
          <p:sp>
            <p:nvSpPr>
              <p:cNvPr id="283"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4"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8" name="Google Shape;64;p3"/>
            <p:cNvGrpSpPr/>
            <p:nvPr/>
          </p:nvGrpSpPr>
          <p:grpSpPr>
            <a:xfrm>
              <a:off x="1407960" y="4865400"/>
              <a:ext cx="273960" cy="32400"/>
              <a:chOff x="1407960" y="4865400"/>
              <a:chExt cx="273960" cy="32400"/>
            </a:xfrm>
          </p:grpSpPr>
          <p:sp>
            <p:nvSpPr>
              <p:cNvPr id="289"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0"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6" name="Google Shape;484;p21"/>
          <p:cNvGrpSpPr/>
          <p:nvPr/>
        </p:nvGrpSpPr>
        <p:grpSpPr>
          <a:xfrm>
            <a:off x="517320" y="1800000"/>
            <a:ext cx="32400" cy="273960"/>
            <a:chOff x="517320" y="1800000"/>
            <a:chExt cx="32400" cy="273960"/>
          </a:xfrm>
        </p:grpSpPr>
        <p:sp>
          <p:nvSpPr>
            <p:cNvPr id="297"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8"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2" name="Google Shape;490;p21"/>
          <p:cNvPicPr/>
          <p:nvPr/>
        </p:nvPicPr>
        <p:blipFill>
          <a:blip r:embed="rId3"/>
          <a:srcRect l="51169" t="4835" b="80959"/>
          <a:stretch/>
        </p:blipFill>
        <p:spPr>
          <a:xfrm rot="10800000">
            <a:off x="7504920" y="4482000"/>
            <a:ext cx="2329200" cy="661320"/>
          </a:xfrm>
          <a:prstGeom prst="rect">
            <a:avLst/>
          </a:prstGeom>
          <a:ln w="0">
            <a:noFill/>
          </a:ln>
        </p:spPr>
      </p:pic>
      <p:sp>
        <p:nvSpPr>
          <p:cNvPr id="303"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4" name="Google Shape;492;p21"/>
          <p:cNvGrpSpPr/>
          <p:nvPr/>
        </p:nvGrpSpPr>
        <p:grpSpPr>
          <a:xfrm>
            <a:off x="-411480" y="1022760"/>
            <a:ext cx="9966600" cy="3410280"/>
            <a:chOff x="-411480" y="1022760"/>
            <a:chExt cx="9966600" cy="3410280"/>
          </a:xfrm>
        </p:grpSpPr>
        <p:grpSp>
          <p:nvGrpSpPr>
            <p:cNvPr id="305" name="Google Shape;493;p21"/>
            <p:cNvGrpSpPr/>
            <p:nvPr/>
          </p:nvGrpSpPr>
          <p:grpSpPr>
            <a:xfrm>
              <a:off x="-411480" y="1022760"/>
              <a:ext cx="822600" cy="822600"/>
              <a:chOff x="-411480" y="1022760"/>
              <a:chExt cx="822600" cy="822600"/>
            </a:xfrm>
          </p:grpSpPr>
          <p:sp>
            <p:nvSpPr>
              <p:cNvPr id="306"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7"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4" name="Google Shape;502;p21"/>
            <p:cNvGrpSpPr/>
            <p:nvPr/>
          </p:nvGrpSpPr>
          <p:grpSpPr>
            <a:xfrm>
              <a:off x="8732520" y="3610440"/>
              <a:ext cx="822600" cy="822600"/>
              <a:chOff x="8732520" y="3610440"/>
              <a:chExt cx="822600" cy="822600"/>
            </a:xfrm>
          </p:grpSpPr>
          <p:sp>
            <p:nvSpPr>
              <p:cNvPr id="315"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6"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3" name="Google Shape;511;p21"/>
          <p:cNvPicPr/>
          <p:nvPr/>
        </p:nvPicPr>
        <p:blipFill>
          <a:blip r:embed="rId4"/>
          <a:srcRect l="10330" t="19134" r="12747" b="11417"/>
          <a:stretch/>
        </p:blipFill>
        <p:spPr>
          <a:xfrm rot="16974600">
            <a:off x="-937440" y="-789480"/>
            <a:ext cx="2367000" cy="2086920"/>
          </a:xfrm>
          <a:prstGeom prst="rect">
            <a:avLst/>
          </a:prstGeom>
          <a:ln w="0">
            <a:noFill/>
          </a:ln>
        </p:spPr>
      </p:pic>
      <p:sp>
        <p:nvSpPr>
          <p:cNvPr id="3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29" name="Google Shape;521;p22"/>
          <p:cNvPicPr/>
          <p:nvPr/>
        </p:nvPicPr>
        <p:blipFill>
          <a:blip r:embed="rId3">
            <a:alphaModFix amt="58000"/>
          </a:blip>
          <a:srcRect l="2380" r="54203" b="55966"/>
          <a:stretch/>
        </p:blipFill>
        <p:spPr>
          <a:xfrm rot="3477600">
            <a:off x="-1038960" y="-1529280"/>
            <a:ext cx="2688120" cy="2648160"/>
          </a:xfrm>
          <a:prstGeom prst="rect">
            <a:avLst/>
          </a:prstGeom>
          <a:ln w="0">
            <a:noFill/>
          </a:ln>
        </p:spPr>
      </p:pic>
      <p:pic>
        <p:nvPicPr>
          <p:cNvPr id="330" name="Google Shape;522;p22"/>
          <p:cNvPicPr/>
          <p:nvPr/>
        </p:nvPicPr>
        <p:blipFill>
          <a:blip r:embed="rId4"/>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7" name="Google Shape;572;p23"/>
          <p:cNvPicPr/>
          <p:nvPr/>
        </p:nvPicPr>
        <p:blipFill>
          <a:blip r:embed="rId3"/>
          <a:srcRect l="13851" t="18886" r="14190" b="15033"/>
          <a:stretch/>
        </p:blipFill>
        <p:spPr>
          <a:xfrm rot="996000">
            <a:off x="-1123200" y="3797640"/>
            <a:ext cx="2406960" cy="2158920"/>
          </a:xfrm>
          <a:prstGeom prst="rect">
            <a:avLst/>
          </a:prstGeom>
          <a:ln w="0">
            <a:noFill/>
          </a:ln>
        </p:spPr>
      </p:pic>
      <p:pic>
        <p:nvPicPr>
          <p:cNvPr id="378" name="Google Shape;573;p23"/>
          <p:cNvPicPr/>
          <p:nvPr/>
        </p:nvPicPr>
        <p:blipFill>
          <a:blip r:embed="rId4"/>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7" name="Google Shape;609;p24"/>
          <p:cNvPicPr/>
          <p:nvPr/>
        </p:nvPicPr>
        <p:blipFill>
          <a:blip r:embed="rId3"/>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408" name="Google Shape;611;p25"/>
          <p:cNvPicPr/>
          <p:nvPr/>
        </p:nvPicPr>
        <p:blipFill>
          <a:blip r:embed="rId3">
            <a:alphaModFix amt="70000"/>
          </a:blip>
          <a:srcRect l="57128" t="18431" b="44949"/>
          <a:stretch/>
        </p:blipFill>
        <p:spPr>
          <a:xfrm rot="5669400" flipH="1">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6" name="Google Shape;647;p25"/>
          <p:cNvPicPr/>
          <p:nvPr/>
        </p:nvPicPr>
        <p:blipFill>
          <a:blip r:embed="rId4"/>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7"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0"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4" name="Google Shape;688;p26"/>
          <p:cNvPicPr/>
          <p:nvPr/>
        </p:nvPicPr>
        <p:blipFill>
          <a:blip r:embed="rId3"/>
          <a:srcRect l="25238" r="24663"/>
          <a:stretch/>
        </p:blipFill>
        <p:spPr>
          <a:xfrm rot="1409400">
            <a:off x="7878240" y="-898560"/>
            <a:ext cx="2045160" cy="2158920"/>
          </a:xfrm>
          <a:prstGeom prst="rect">
            <a:avLst/>
          </a:prstGeom>
          <a:ln w="0">
            <a:noFill/>
          </a:ln>
        </p:spPr>
      </p:pic>
      <p:pic>
        <p:nvPicPr>
          <p:cNvPr id="465" name="Google Shape;689;p26"/>
          <p:cNvPicPr/>
          <p:nvPr/>
        </p:nvPicPr>
        <p:blipFill>
          <a:blip r:embed="rId4"/>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89" name="Google Shape;717;p27"/>
          <p:cNvPicPr/>
          <p:nvPr/>
        </p:nvPicPr>
        <p:blipFill>
          <a:blip r:embed="rId3"/>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44" name="Google Shape;230;p11"/>
          <p:cNvPicPr/>
          <p:nvPr/>
        </p:nvPicPr>
        <p:blipFill>
          <a:blip r:embed="rId3">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539640"/>
            <a:ext cx="4447800" cy="105840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91" name="Google Shape;721;p28"/>
          <p:cNvSpPr/>
          <p:nvPr/>
        </p:nvSpPr>
        <p:spPr>
          <a:xfrm>
            <a:off x="808200" y="3718800"/>
            <a:ext cx="425340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100000"/>
              </a:lnSpc>
              <a:spcBef>
                <a:spcPts val="300"/>
              </a:spcBef>
              <a:tabLst>
                <a:tab pos="0" algn="l"/>
              </a:tabLst>
            </a:pPr>
            <a:r>
              <a:rPr lang="en" sz="1000" b="1" strike="noStrike" spc="-1">
                <a:solidFill>
                  <a:schemeClr val="dk1"/>
                </a:solidFill>
                <a:latin typeface="Roboto"/>
                <a:ea typeface="Roboto"/>
              </a:rPr>
              <a:t>CREDITS:</a:t>
            </a:r>
            <a:r>
              <a:rPr lang="en" sz="1000" b="0" strike="noStrike" spc="-1">
                <a:solidFill>
                  <a:schemeClr val="dk1"/>
                </a:solidFill>
                <a:latin typeface="Roboto"/>
                <a:ea typeface="Roboto"/>
              </a:rPr>
              <a:t> This presentation template was created by </a:t>
            </a:r>
            <a:r>
              <a:rPr lang="en" sz="1000" b="1" u="sng" strike="noStrike" spc="-1">
                <a:solidFill>
                  <a:schemeClr val="hlink"/>
                </a:solidFill>
                <a:uFillTx/>
                <a:latin typeface="Roboto"/>
                <a:ea typeface="Roboto"/>
                <a:hlinkClick r:id="rId3"/>
              </a:rPr>
              <a:t>Slidesgo</a:t>
            </a:r>
            <a:r>
              <a:rPr lang="en" sz="1000" b="0" strike="noStrike" spc="-1">
                <a:solidFill>
                  <a:schemeClr val="dk1"/>
                </a:solidFill>
                <a:latin typeface="Roboto"/>
                <a:ea typeface="Roboto"/>
              </a:rPr>
              <a:t>, and includes icons by </a:t>
            </a:r>
            <a:r>
              <a:rPr lang="en" sz="1000" b="1" u="sng" strike="noStrike" spc="-1">
                <a:solidFill>
                  <a:schemeClr val="dk1"/>
                </a:solidFill>
                <a:uFillTx/>
                <a:latin typeface="Roboto"/>
                <a:ea typeface="Roboto"/>
                <a:hlinkClick r:id="rId4"/>
              </a:rPr>
              <a:t>Flaticon</a:t>
            </a:r>
            <a:r>
              <a:rPr lang="en" sz="1000" b="0" strike="noStrike" spc="-1">
                <a:solidFill>
                  <a:schemeClr val="dk1"/>
                </a:solidFill>
                <a:latin typeface="Roboto"/>
                <a:ea typeface="Roboto"/>
              </a:rPr>
              <a:t>, and infographics &amp; images by </a:t>
            </a:r>
            <a:r>
              <a:rPr lang="en" sz="1000" b="1" u="sng" strike="noStrike" spc="-1">
                <a:solidFill>
                  <a:schemeClr val="dk1"/>
                </a:solidFill>
                <a:uFillTx/>
                <a:latin typeface="Roboto"/>
                <a:ea typeface="Roboto"/>
                <a:hlinkClick r:id="rId5"/>
              </a:rPr>
              <a:t>Freepik</a:t>
            </a:r>
            <a:r>
              <a:rPr lang="en" sz="1000" b="0" u="sng" strike="noStrike" spc="-1">
                <a:solidFill>
                  <a:schemeClr val="dk1"/>
                </a:solidFill>
                <a:uFillTx/>
                <a:latin typeface="Roboto"/>
                <a:ea typeface="Roboto"/>
              </a:rPr>
              <a:t> </a:t>
            </a:r>
            <a:endParaRPr lang="en-US" sz="1000" b="0" strike="noStrike" spc="-1">
              <a:solidFill>
                <a:srgbClr val="000000"/>
              </a:solidFill>
              <a:latin typeface="OpenSymbol"/>
            </a:endParaRPr>
          </a:p>
        </p:txBody>
      </p:sp>
      <p:sp>
        <p:nvSpPr>
          <p:cNvPr id="492" name="Google Shape;722;p28"/>
          <p:cNvSpPr/>
          <p:nvPr/>
        </p:nvSpPr>
        <p:spPr>
          <a:xfrm>
            <a:off x="2602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493" name="Google Shape;723;p28"/>
          <p:cNvGrpSpPr/>
          <p:nvPr/>
        </p:nvGrpSpPr>
        <p:grpSpPr>
          <a:xfrm>
            <a:off x="-436680" y="799560"/>
            <a:ext cx="822600" cy="822600"/>
            <a:chOff x="-436680" y="799560"/>
            <a:chExt cx="822600" cy="822600"/>
          </a:xfrm>
        </p:grpSpPr>
        <p:sp>
          <p:nvSpPr>
            <p:cNvPr id="494" name="Google Shape;724;p28"/>
            <p:cNvSpPr/>
            <p:nvPr/>
          </p:nvSpPr>
          <p:spPr>
            <a:xfrm>
              <a:off x="-4366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5" name="Google Shape;725;p28"/>
            <p:cNvSpPr/>
            <p:nvPr/>
          </p:nvSpPr>
          <p:spPr>
            <a:xfrm>
              <a:off x="-3942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6" name="Google Shape;726;p28"/>
            <p:cNvSpPr/>
            <p:nvPr/>
          </p:nvSpPr>
          <p:spPr>
            <a:xfrm>
              <a:off x="-35424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7" name="Google Shape;727;p28"/>
            <p:cNvSpPr/>
            <p:nvPr/>
          </p:nvSpPr>
          <p:spPr>
            <a:xfrm>
              <a:off x="-3132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8" name="Google Shape;728;p28"/>
            <p:cNvSpPr/>
            <p:nvPr/>
          </p:nvSpPr>
          <p:spPr>
            <a:xfrm>
              <a:off x="-2718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9" name="Google Shape;729;p28"/>
            <p:cNvSpPr/>
            <p:nvPr/>
          </p:nvSpPr>
          <p:spPr>
            <a:xfrm>
              <a:off x="-2307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0" name="Google Shape;730;p28"/>
            <p:cNvSpPr/>
            <p:nvPr/>
          </p:nvSpPr>
          <p:spPr>
            <a:xfrm>
              <a:off x="-18504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1" name="Google Shape;731;p28"/>
            <p:cNvSpPr/>
            <p:nvPr/>
          </p:nvSpPr>
          <p:spPr>
            <a:xfrm>
              <a:off x="-13932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502" name="Google Shape;732;p28"/>
          <p:cNvPicPr/>
          <p:nvPr/>
        </p:nvPicPr>
        <p:blipFill>
          <a:blip r:embed="rId6"/>
          <a:srcRect l="51169" t="4835" b="80959"/>
          <a:stretch/>
        </p:blipFill>
        <p:spPr>
          <a:xfrm rot="10800000" flipH="1">
            <a:off x="8013240" y="4482000"/>
            <a:ext cx="2329200" cy="661320"/>
          </a:xfrm>
          <a:prstGeom prst="rect">
            <a:avLst/>
          </a:prstGeom>
          <a:ln w="0">
            <a:noFill/>
          </a:ln>
        </p:spPr>
      </p:pic>
      <p:sp>
        <p:nvSpPr>
          <p:cNvPr id="503" name="Google Shape;733;p28"/>
          <p:cNvSpPr/>
          <p:nvPr/>
        </p:nvSpPr>
        <p:spPr>
          <a:xfrm flipH="1">
            <a:off x="19692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04" name="Google Shape;734;p28"/>
          <p:cNvGrpSpPr/>
          <p:nvPr/>
        </p:nvGrpSpPr>
        <p:grpSpPr>
          <a:xfrm>
            <a:off x="8767080" y="4053240"/>
            <a:ext cx="32400" cy="273960"/>
            <a:chOff x="8767080" y="4053240"/>
            <a:chExt cx="32400" cy="273960"/>
          </a:xfrm>
        </p:grpSpPr>
        <p:sp>
          <p:nvSpPr>
            <p:cNvPr id="505" name="Google Shape;735;p28"/>
            <p:cNvSpPr/>
            <p:nvPr/>
          </p:nvSpPr>
          <p:spPr>
            <a:xfrm rot="5400000">
              <a:off x="8767080" y="4053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6" name="Google Shape;736;p28"/>
            <p:cNvSpPr/>
            <p:nvPr/>
          </p:nvSpPr>
          <p:spPr>
            <a:xfrm rot="5400000">
              <a:off x="8767080" y="4113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7" name="Google Shape;737;p28"/>
            <p:cNvSpPr/>
            <p:nvPr/>
          </p:nvSpPr>
          <p:spPr>
            <a:xfrm rot="5400000">
              <a:off x="8767080" y="4173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8" name="Google Shape;738;p28"/>
            <p:cNvSpPr/>
            <p:nvPr/>
          </p:nvSpPr>
          <p:spPr>
            <a:xfrm rot="5400000">
              <a:off x="8767080" y="4234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9" name="Google Shape;739;p28"/>
            <p:cNvSpPr/>
            <p:nvPr/>
          </p:nvSpPr>
          <p:spPr>
            <a:xfrm rot="5400000">
              <a:off x="8767080" y="4294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511" name="Google Shape;741;p29"/>
          <p:cNvPicPr/>
          <p:nvPr/>
        </p:nvPicPr>
        <p:blipFill>
          <a:blip r:embed="rId3"/>
          <a:srcRect l="12358" t="17954" r="14903" b="23637"/>
          <a:stretch/>
        </p:blipFill>
        <p:spPr>
          <a:xfrm rot="5400000" flipH="1">
            <a:off x="7979760" y="-458280"/>
            <a:ext cx="2670480" cy="2097000"/>
          </a:xfrm>
          <a:prstGeom prst="rect">
            <a:avLst/>
          </a:prstGeom>
          <a:ln w="0">
            <a:noFill/>
          </a:ln>
        </p:spPr>
      </p:pic>
      <p:sp>
        <p:nvSpPr>
          <p:cNvPr id="512"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4"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8" name="Google Shape;768;p29"/>
          <p:cNvPicPr/>
          <p:nvPr/>
        </p:nvPicPr>
        <p:blipFill>
          <a:blip r:embed="rId4"/>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1"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5" name="Google Shape;776;p30"/>
          <p:cNvPicPr/>
          <p:nvPr/>
        </p:nvPicPr>
        <p:blipFill>
          <a:blip r:embed="rId3">
            <a:alphaModFix amt="70000"/>
          </a:blip>
          <a:srcRect l="57128" t="18431" b="44949"/>
          <a:stretch/>
        </p:blipFill>
        <p:spPr>
          <a:xfrm rot="16469400" flipH="1">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5"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6" name="Google Shape;797;p30"/>
          <p:cNvPicPr/>
          <p:nvPr/>
        </p:nvPicPr>
        <p:blipFill>
          <a:blip r:embed="rId4"/>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567" name="Google Shape;71;p4"/>
          <p:cNvPicPr/>
          <p:nvPr/>
        </p:nvPicPr>
        <p:blipFill>
          <a:blip r:embed="rId3">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4" name="Google Shape;98;p4"/>
          <p:cNvPicPr/>
          <p:nvPr/>
        </p:nvPicPr>
        <p:blipFill>
          <a:blip r:embed="rId4"/>
          <a:srcRect l="13851" t="18886" r="14190" b="15033"/>
          <a:stretch/>
        </p:blipFill>
        <p:spPr>
          <a:xfrm rot="20604000" flipH="1">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0" name="Google Shape;107;p5"/>
          <p:cNvPicPr/>
          <p:nvPr/>
        </p:nvPicPr>
        <p:blipFill>
          <a:blip r:embed="rId3"/>
          <a:srcRect l="51169" t="4835" b="80959"/>
          <a:stretch/>
        </p:blipFill>
        <p:spPr>
          <a:xfrm rot="10800000" flipH="1">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0" name="Google Shape;127;p5"/>
          <p:cNvPicPr/>
          <p:nvPr/>
        </p:nvPicPr>
        <p:blipFill>
          <a:blip r:embed="rId4"/>
          <a:srcRect l="12358" t="17954" r="14903" b="23637"/>
          <a:stretch/>
        </p:blipFill>
        <p:spPr>
          <a:xfrm rot="5802000" flipH="1">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3"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4" name="Google Shape;159;p6"/>
          <p:cNvPicPr/>
          <p:nvPr/>
        </p:nvPicPr>
        <p:blipFill>
          <a:blip r:embed="rId3"/>
          <a:srcRect l="25238" r="24663"/>
          <a:stretch/>
        </p:blipFill>
        <p:spPr>
          <a:xfrm rot="10800000" flipH="1">
            <a:off x="-652320" y="360"/>
            <a:ext cx="1732320" cy="1828440"/>
          </a:xfrm>
          <a:prstGeom prst="rect">
            <a:avLst/>
          </a:prstGeom>
          <a:ln w="0">
            <a:noFill/>
          </a:ln>
        </p:spPr>
      </p:pic>
      <p:pic>
        <p:nvPicPr>
          <p:cNvPr id="655" name="Google Shape;160;p6"/>
          <p:cNvPicPr/>
          <p:nvPr/>
        </p:nvPicPr>
        <p:blipFill>
          <a:blip r:embed="rId4"/>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59" name="Google Shape;165;p7"/>
          <p:cNvPicPr/>
          <p:nvPr/>
        </p:nvPicPr>
        <p:blipFill>
          <a:blip r:embed="rId3"/>
          <a:srcRect l="51169" t="4835"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1" name="Google Shape;178;p8"/>
          <p:cNvPicPr/>
          <p:nvPr/>
        </p:nvPicPr>
        <p:blipFill>
          <a:blip r:embed="rId3">
            <a:alphaModFix amt="63000"/>
          </a:blip>
          <a:srcRect l="50780" t="55966" r="5115"/>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8" name="Google Shape;205;p8"/>
          <p:cNvPicPr/>
          <p:nvPr/>
        </p:nvPicPr>
        <p:blipFill>
          <a:blip r:embed="rId4"/>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3037680" y="1669320"/>
            <a:ext cx="4442760" cy="119772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700" name="Google Shape;209;p9"/>
          <p:cNvPicPr/>
          <p:nvPr/>
        </p:nvPicPr>
        <p:blipFill>
          <a:blip r:embed="rId3">
            <a:alphaModFix amt="58000"/>
          </a:blip>
          <a:srcRect l="238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3"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pic>
        <p:nvPicPr>
          <p:cNvPr id="68" name="Google Shape;257;p13"/>
          <p:cNvPicPr/>
          <p:nvPr/>
        </p:nvPicPr>
        <p:blipFill>
          <a:blip r:embed="rId3"/>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4">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3"/>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4">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3"/>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4">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3"/>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3"/>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alpha val="56000"/>
          </a:schemeClr>
        </a:solid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irungushawn/" TargetMode="External"/><Relationship Id="rId2" Type="http://schemas.openxmlformats.org/officeDocument/2006/relationships/audio" Target="../media/audio1.wav"/><Relationship Id="rId1" Type="http://schemas.openxmlformats.org/officeDocument/2006/relationships/slideLayout" Target="../slideLayouts/slideLayout20.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668036" TargetMode="External"/><Relationship Id="rId2" Type="http://schemas.openxmlformats.org/officeDocument/2006/relationships/image" Target="../media/image8.jpeg"/><Relationship Id="rId1" Type="http://schemas.openxmlformats.org/officeDocument/2006/relationships/slideLayout" Target="../slideLayouts/slideLayout11.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6000"/>
            <a:lum/>
            <a:extLst>
              <a:ext uri="{BEBA8EAE-BF5A-486C-A8C5-ECC9F3942E4B}">
                <a14:imgProps xmlns:a14="http://schemas.microsoft.com/office/drawing/2010/main">
                  <a14:imgLayer r:embed="rId3">
                    <a14:imgEffect>
                      <a14:colorTemperature colorTemp="4700"/>
                    </a14:imgEffect>
                    <a14:imgEffect>
                      <a14:saturation sat="2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21" name="PlaceHolder 1"/>
          <p:cNvSpPr>
            <a:spLocks noGrp="1"/>
          </p:cNvSpPr>
          <p:nvPr>
            <p:ph type="title"/>
          </p:nvPr>
        </p:nvSpPr>
        <p:spPr>
          <a:xfrm>
            <a:off x="914400" y="506177"/>
            <a:ext cx="7324200" cy="208548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600" strike="noStrike" spc="-1" dirty="0">
                <a:solidFill>
                  <a:schemeClr val="accent3">
                    <a:lumMod val="75000"/>
                  </a:schemeClr>
                </a:solidFill>
                <a:latin typeface="Montserrat SemiBold" panose="00000700000000000000" pitchFamily="2" charset="0"/>
                <a:ea typeface="DM Sans Medium"/>
              </a:rPr>
              <a:t>Analyzing Aviation  Accident</a:t>
            </a:r>
            <a:endParaRPr lang="fr-FR" sz="6600" strike="noStrike" spc="-1" dirty="0">
              <a:solidFill>
                <a:schemeClr val="accent3">
                  <a:lumMod val="75000"/>
                </a:schemeClr>
              </a:solidFill>
              <a:latin typeface="Montserrat SemiBold" panose="00000700000000000000" pitchFamily="2" charset="0"/>
            </a:endParaRPr>
          </a:p>
        </p:txBody>
      </p:sp>
      <p:sp>
        <p:nvSpPr>
          <p:cNvPr id="722" name="PlaceHolder 2"/>
          <p:cNvSpPr>
            <a:spLocks noGrp="1"/>
          </p:cNvSpPr>
          <p:nvPr>
            <p:ph type="subTitle"/>
          </p:nvPr>
        </p:nvSpPr>
        <p:spPr>
          <a:xfrm>
            <a:off x="1839817" y="2935398"/>
            <a:ext cx="5387247" cy="711188"/>
          </a:xfrm>
          <a:prstGeom prst="rect">
            <a:avLst/>
          </a:prstGeom>
          <a:noFill/>
          <a:ln w="9360">
            <a:solidFill>
              <a:schemeClr val="accent3">
                <a:lumMod val="75000"/>
              </a:schemeClr>
            </a:solidFill>
            <a:round/>
          </a:ln>
        </p:spPr>
        <p:txBody>
          <a:bodyPr lIns="91440" tIns="91440" rIns="91440" bIns="91440" anchor="t">
            <a:noAutofit/>
          </a:bodyPr>
          <a:lstStyle/>
          <a:p>
            <a:pPr algn="ctr">
              <a:lnSpc>
                <a:spcPct val="100000"/>
              </a:lnSpc>
              <a:tabLst>
                <a:tab pos="0" algn="l"/>
              </a:tabLst>
            </a:pPr>
            <a:r>
              <a:rPr lang="en-US" sz="1600" b="1" dirty="0">
                <a:latin typeface="Montserrat SemiBold" panose="00000700000000000000" pitchFamily="2" charset="0"/>
              </a:rPr>
              <a:t>To assist in  determining which aircraft are the lowest risk to experience accident.</a:t>
            </a:r>
            <a:endParaRPr lang="en-US" sz="700" b="1" strike="noStrike" spc="-1" dirty="0">
              <a:solidFill>
                <a:srgbClr val="000000"/>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A59E3415-7FAB-18ED-EE6D-4366145D635E}"/>
              </a:ext>
            </a:extLst>
          </p:cNvPr>
          <p:cNvSpPr>
            <a:spLocks noGrp="1"/>
          </p:cNvSpPr>
          <p:nvPr>
            <p:ph type="subTitle"/>
          </p:nvPr>
        </p:nvSpPr>
        <p:spPr>
          <a:xfrm>
            <a:off x="1839816" y="3955058"/>
            <a:ext cx="5387247" cy="711188"/>
          </a:xfrm>
          <a:prstGeom prst="rect">
            <a:avLst/>
          </a:prstGeom>
          <a:noFill/>
          <a:ln w="9360">
            <a:noFill/>
            <a:round/>
          </a:ln>
        </p:spPr>
        <p:txBody>
          <a:bodyPr lIns="91440" tIns="91440" rIns="91440" bIns="91440" anchor="t">
            <a:noAutofit/>
          </a:bodyPr>
          <a:lstStyle/>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by</a:t>
            </a:r>
          </a:p>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Shawn J Irungu</a:t>
            </a:r>
            <a:endParaRPr lang="en-US" sz="700" b="1" strike="noStrike" spc="-1" dirty="0">
              <a:solidFill>
                <a:schemeClr val="accent3">
                  <a:lumMod val="75000"/>
                </a:schemeClr>
              </a:solidFill>
              <a:latin typeface="Montserrat SemiBold" panose="000007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21"/>
                                        </p:tgtEl>
                                        <p:attrNameLst>
                                          <p:attrName>style.visibility</p:attrName>
                                        </p:attrNameLst>
                                      </p:cBhvr>
                                      <p:to>
                                        <p:strVal val="visible"/>
                                      </p:to>
                                    </p:set>
                                    <p:anim calcmode="lin" valueType="num">
                                      <p:cBhvr>
                                        <p:cTn id="7" dur="500" fill="hold"/>
                                        <p:tgtEl>
                                          <p:spTgt spid="721"/>
                                        </p:tgtEl>
                                        <p:attrNameLst>
                                          <p:attrName>ppt_w</p:attrName>
                                        </p:attrNameLst>
                                      </p:cBhvr>
                                      <p:tavLst>
                                        <p:tav tm="0">
                                          <p:val>
                                            <p:fltVal val="0"/>
                                          </p:val>
                                        </p:tav>
                                        <p:tav tm="100000">
                                          <p:val>
                                            <p:strVal val="#ppt_w"/>
                                          </p:val>
                                        </p:tav>
                                      </p:tavLst>
                                    </p:anim>
                                    <p:anim calcmode="lin" valueType="num">
                                      <p:cBhvr>
                                        <p:cTn id="8" dur="500" fill="hold"/>
                                        <p:tgtEl>
                                          <p:spTgt spid="721"/>
                                        </p:tgtEl>
                                        <p:attrNameLst>
                                          <p:attrName>ppt_h</p:attrName>
                                        </p:attrNameLst>
                                      </p:cBhvr>
                                      <p:tavLst>
                                        <p:tav tm="0">
                                          <p:val>
                                            <p:fltVal val="0"/>
                                          </p:val>
                                        </p:tav>
                                        <p:tav tm="100000">
                                          <p:val>
                                            <p:strVal val="#ppt_h"/>
                                          </p:val>
                                        </p:tav>
                                      </p:tavLst>
                                    </p:anim>
                                    <p:animEffect transition="in" filter="fade">
                                      <p:cBhvr>
                                        <p:cTn id="9" dur="500"/>
                                        <p:tgtEl>
                                          <p:spTgt spid="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532EF-7ADF-185F-A3AE-55B5A50E781E}"/>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1C9C08C-C197-67E2-E9C7-EB6DE0BEF5CC}"/>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79DCF381-69AD-0A9D-2538-5937DE16540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11DE0FE8-F899-605A-43CC-AAC26A1566CE}"/>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738F7EFA-BC77-6529-984A-76FCD4FF7AFE}"/>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EA629B70-6DF8-3178-41CB-3937AF76F659}"/>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1C3EBC3-99BB-809B-71A6-7602A77CD19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C3A62FD1-EF38-41F7-CEB3-B154F3A4217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EBFD90E-1609-1B47-58B7-D4013E03933A}"/>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2018964-F7C6-3FB9-6F41-0B2E0679584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4881467B-E98D-316C-B8F4-1991B7E46560}"/>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284C51B-E2AD-67D4-6D82-CF86A4DE3EE1}"/>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CB711A10-18FC-1D1E-15AD-BBD42B36DF0C}"/>
              </a:ext>
            </a:extLst>
          </p:cNvPr>
          <p:cNvSpPr txBox="1">
            <a:spLocks/>
          </p:cNvSpPr>
          <p:nvPr/>
        </p:nvSpPr>
        <p:spPr>
          <a:xfrm>
            <a:off x="178627" y="91843"/>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9C05DE51-6B5C-F8A1-39E8-F72F4CBD245F}"/>
              </a:ext>
            </a:extLst>
          </p:cNvPr>
          <p:cNvSpPr txBox="1">
            <a:spLocks/>
          </p:cNvSpPr>
          <p:nvPr/>
        </p:nvSpPr>
        <p:spPr>
          <a:xfrm>
            <a:off x="5260077" y="821062"/>
            <a:ext cx="3542069" cy="832878"/>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US" sz="1400" spc="-1" dirty="0">
                <a:latin typeface="Montserrat SemiBold" panose="00000700000000000000" pitchFamily="2" charset="0"/>
                <a:ea typeface="DM Sans Medium"/>
              </a:rPr>
              <a:t>4. What is the relationship between number of engines and accident rates?</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7D84B925-6272-C153-CE45-39467C3AA0B1}"/>
              </a:ext>
            </a:extLst>
          </p:cNvPr>
          <p:cNvSpPr txBox="1">
            <a:spLocks/>
          </p:cNvSpPr>
          <p:nvPr/>
        </p:nvSpPr>
        <p:spPr>
          <a:xfrm>
            <a:off x="5622702" y="1836145"/>
            <a:ext cx="3162119" cy="1756195"/>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US" sz="1300" spc="-1" dirty="0">
                <a:latin typeface="Montserrat SemiBold" panose="00000700000000000000" pitchFamily="2" charset="0"/>
                <a:ea typeface="DM Sans Medium"/>
              </a:rPr>
              <a:t>The correlation coefficient is </a:t>
            </a:r>
            <a:r>
              <a:rPr lang="en-US" sz="1300" b="1" spc="-1" dirty="0">
                <a:solidFill>
                  <a:schemeClr val="accent3">
                    <a:lumMod val="75000"/>
                  </a:schemeClr>
                </a:solidFill>
                <a:latin typeface="Montserrat SemiBold" panose="00000700000000000000" pitchFamily="2" charset="0"/>
                <a:ea typeface="DM Sans Medium"/>
              </a:rPr>
              <a:t>(0.05449318588777948) </a:t>
            </a:r>
            <a:r>
              <a:rPr lang="en-US" sz="1300" spc="-1" dirty="0">
                <a:latin typeface="Montserrat SemiBold" panose="00000700000000000000" pitchFamily="2" charset="0"/>
                <a:ea typeface="DM Sans Medium"/>
              </a:rPr>
              <a:t>which indicates a week positive correlation.  meaning there is a week positive relationship between the number of engines and the number of fatal injuries.</a:t>
            </a:r>
          </a:p>
          <a:p>
            <a:pPr algn="r">
              <a:lnSpc>
                <a:spcPct val="100000"/>
              </a:lnSpc>
              <a:tabLst>
                <a:tab pos="0" algn="l"/>
              </a:tabLst>
            </a:pPr>
            <a:endParaRPr lang="en-US" sz="1300" spc="-1" dirty="0">
              <a:latin typeface="Montserrat SemiBold" panose="00000700000000000000" pitchFamily="2" charset="0"/>
              <a:ea typeface="DM Sans Medium"/>
            </a:endParaRPr>
          </a:p>
        </p:txBody>
      </p:sp>
      <p:pic>
        <p:nvPicPr>
          <p:cNvPr id="5" name="Picture 4">
            <a:extLst>
              <a:ext uri="{FF2B5EF4-FFF2-40B4-BE49-F238E27FC236}">
                <a16:creationId xmlns:a16="http://schemas.microsoft.com/office/drawing/2014/main" id="{4ECC5F26-8643-4C79-8C40-77B962FF4130}"/>
              </a:ext>
            </a:extLst>
          </p:cNvPr>
          <p:cNvPicPr>
            <a:picLocks noChangeAspect="1"/>
          </p:cNvPicPr>
          <p:nvPr/>
        </p:nvPicPr>
        <p:blipFill>
          <a:blip r:embed="rId2"/>
          <a:stretch>
            <a:fillRect/>
          </a:stretch>
        </p:blipFill>
        <p:spPr>
          <a:xfrm>
            <a:off x="359179" y="914960"/>
            <a:ext cx="4689469" cy="3887049"/>
          </a:xfrm>
          <a:prstGeom prst="rect">
            <a:avLst/>
          </a:prstGeom>
        </p:spPr>
      </p:pic>
      <p:sp>
        <p:nvSpPr>
          <p:cNvPr id="8" name="PlaceHolder 1">
            <a:extLst>
              <a:ext uri="{FF2B5EF4-FFF2-40B4-BE49-F238E27FC236}">
                <a16:creationId xmlns:a16="http://schemas.microsoft.com/office/drawing/2014/main" id="{AB123A18-12D2-4EE1-F0F8-BB0F91224BFD}"/>
              </a:ext>
            </a:extLst>
          </p:cNvPr>
          <p:cNvSpPr txBox="1">
            <a:spLocks/>
          </p:cNvSpPr>
          <p:nvPr/>
        </p:nvSpPr>
        <p:spPr>
          <a:xfrm>
            <a:off x="5034708" y="3557496"/>
            <a:ext cx="3918985" cy="1164854"/>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endParaRPr lang="en-US" sz="1300" spc="-1" dirty="0">
              <a:latin typeface="Montserrat SemiBold" panose="00000700000000000000" pitchFamily="2" charset="0"/>
              <a:ea typeface="DM Sans Medium"/>
            </a:endParaRPr>
          </a:p>
          <a:p>
            <a:pPr>
              <a:lnSpc>
                <a:spcPct val="100000"/>
              </a:lnSpc>
              <a:tabLst>
                <a:tab pos="0" algn="l"/>
              </a:tabLst>
            </a:pPr>
            <a:r>
              <a:rPr lang="en-US" sz="1300" spc="-1" dirty="0">
                <a:latin typeface="Montserrat SemiBold" panose="00000700000000000000" pitchFamily="2" charset="0"/>
                <a:ea typeface="DM Sans Medium"/>
              </a:rPr>
              <a:t>This is because if an aircraft has multiple engines, it might still operate after one fails, this could reduce the severity of crashes, making the correlation weak.</a:t>
            </a:r>
          </a:p>
        </p:txBody>
      </p:sp>
    </p:spTree>
    <p:extLst>
      <p:ext uri="{BB962C8B-B14F-4D97-AF65-F5344CB8AC3E}">
        <p14:creationId xmlns:p14="http://schemas.microsoft.com/office/powerpoint/2010/main" val="26799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PlaceHolder 2"/>
          <p:cNvSpPr>
            <a:spLocks noGrp="1"/>
          </p:cNvSpPr>
          <p:nvPr>
            <p:ph type="subTitle"/>
          </p:nvPr>
        </p:nvSpPr>
        <p:spPr>
          <a:xfrm>
            <a:off x="1373109" y="973216"/>
            <a:ext cx="7286149" cy="3920114"/>
          </a:xfrm>
          <a:prstGeom prst="rect">
            <a:avLst/>
          </a:prstGeom>
          <a:noFill/>
          <a:ln w="0">
            <a:noFill/>
          </a:ln>
        </p:spPr>
        <p:txBody>
          <a:bodyPr lIns="91440" tIns="91440" rIns="91440" bIns="91440" anchor="t">
            <a:normAutofit fontScale="92500" lnSpcReduction="10000"/>
          </a:bodyPr>
          <a:lstStyle/>
          <a:p>
            <a:pPr>
              <a:lnSpc>
                <a:spcPct val="100000"/>
              </a:lnSpc>
              <a:buNone/>
            </a:pPr>
            <a:r>
              <a:rPr lang="en-US" sz="1700" dirty="0">
                <a:latin typeface="Montserrat Medium" panose="00000600000000000000" pitchFamily="2" charset="0"/>
              </a:rPr>
              <a:t>The analysis of the aviation dataset has led to several key insights</a:t>
            </a:r>
          </a:p>
          <a:p>
            <a:pPr>
              <a:lnSpc>
                <a:spcPct val="100000"/>
              </a:lnSpc>
              <a:buNone/>
            </a:pPr>
            <a:r>
              <a:rPr lang="en-US" sz="1700" dirty="0">
                <a:latin typeface="Montserrat Medium" panose="00000600000000000000" pitchFamily="2" charset="0"/>
              </a:rPr>
              <a:t>regarding the safety of different aircraft models, specifically</a:t>
            </a:r>
          </a:p>
          <a:p>
            <a:pPr>
              <a:lnSpc>
                <a:spcPct val="100000"/>
              </a:lnSpc>
              <a:buNone/>
            </a:pPr>
            <a:r>
              <a:rPr lang="en-US" sz="1700" dirty="0">
                <a:latin typeface="Montserrat Medium" panose="00000600000000000000" pitchFamily="2" charset="0"/>
              </a:rPr>
              <a:t>focusing on airplanes and helicopters. </a:t>
            </a:r>
          </a:p>
          <a:p>
            <a:pPr>
              <a:lnSpc>
                <a:spcPct val="100000"/>
              </a:lnSpc>
              <a:buNone/>
            </a:pPr>
            <a:r>
              <a:rPr lang="en-US" sz="1700" dirty="0">
                <a:latin typeface="Montserrat Medium" panose="00000600000000000000" pitchFamily="2" charset="0"/>
              </a:rPr>
              <a:t>By evaluating the accident rate  outcomes, we can identify the</a:t>
            </a:r>
          </a:p>
          <a:p>
            <a:pPr>
              <a:lnSpc>
                <a:spcPct val="100000"/>
              </a:lnSpc>
              <a:buNone/>
            </a:pPr>
            <a:r>
              <a:rPr lang="en-US" sz="1700" dirty="0">
                <a:latin typeface="Montserrat Medium" panose="00000600000000000000" pitchFamily="2" charset="0"/>
              </a:rPr>
              <a:t>Safest models for both personal and commercial aviation purposes.</a:t>
            </a:r>
          </a:p>
          <a:p>
            <a:pPr>
              <a:lnSpc>
                <a:spcPct val="100000"/>
              </a:lnSpc>
              <a:buNone/>
            </a:pPr>
            <a:endParaRPr lang="en-US" sz="1700" dirty="0">
              <a:latin typeface="Montserrat Medium" panose="00000600000000000000" pitchFamily="2" charset="0"/>
            </a:endParaRPr>
          </a:p>
          <a:p>
            <a:pPr>
              <a:lnSpc>
                <a:spcPct val="100000"/>
              </a:lnSpc>
              <a:buFont typeface="Wingdings" panose="05000000000000000000" pitchFamily="2" charset="2"/>
              <a:buChar char="v"/>
            </a:pPr>
            <a:r>
              <a:rPr lang="en-US" sz="1500" dirty="0">
                <a:effectLst/>
                <a:latin typeface="Montserrat Medium" panose="00000600000000000000" pitchFamily="2" charset="0"/>
              </a:rPr>
              <a:t>Aircraft models with lower accident counts than others, indicating they</a:t>
            </a:r>
          </a:p>
          <a:p>
            <a:pPr>
              <a:lnSpc>
                <a:spcPct val="100000"/>
              </a:lnSpc>
              <a:buFont typeface="Wingdings" panose="05000000000000000000" pitchFamily="2" charset="2"/>
              <a:buChar char="v"/>
            </a:pPr>
            <a:r>
              <a:rPr lang="en-US" sz="1500" dirty="0">
                <a:effectLst/>
                <a:latin typeface="Montserrat Medium" panose="00000600000000000000" pitchFamily="2" charset="0"/>
              </a:rPr>
              <a:t>may be safer or less frequently used.</a:t>
            </a:r>
          </a:p>
          <a:p>
            <a:pPr>
              <a:lnSpc>
                <a:spcPct val="100000"/>
              </a:lnSpc>
              <a:buFont typeface="Wingdings" panose="05000000000000000000" pitchFamily="2" charset="2"/>
              <a:buChar char="v"/>
            </a:pPr>
            <a:r>
              <a:rPr lang="en-US" sz="1500" dirty="0">
                <a:effectLst/>
                <a:latin typeface="Montserrat Medium" panose="00000600000000000000" pitchFamily="2" charset="0"/>
              </a:rPr>
              <a:t>Aircraft make with the lowest accident counts  indicate better safety</a:t>
            </a:r>
          </a:p>
          <a:p>
            <a:pPr>
              <a:lnSpc>
                <a:spcPct val="100000"/>
              </a:lnSpc>
              <a:buFont typeface="Wingdings" panose="05000000000000000000" pitchFamily="2" charset="2"/>
              <a:buChar char="v"/>
            </a:pPr>
            <a:r>
              <a:rPr lang="en-US" sz="1500" dirty="0">
                <a:effectLst/>
                <a:latin typeface="Montserrat Medium" panose="00000600000000000000" pitchFamily="2" charset="0"/>
              </a:rPr>
              <a:t>records</a:t>
            </a:r>
          </a:p>
          <a:p>
            <a:pPr>
              <a:lnSpc>
                <a:spcPct val="100000"/>
              </a:lnSpc>
              <a:buFont typeface="Wingdings" panose="05000000000000000000" pitchFamily="2" charset="2"/>
              <a:buChar char="v"/>
            </a:pPr>
            <a:r>
              <a:rPr lang="en-US" sz="1500" dirty="0">
                <a:effectLst/>
                <a:latin typeface="Montserrat Medium" panose="00000600000000000000" pitchFamily="2" charset="0"/>
              </a:rPr>
              <a:t>Planes with Multi engine are best to purchase for our business. </a:t>
            </a:r>
          </a:p>
        </p:txBody>
      </p:sp>
      <p:grpSp>
        <p:nvGrpSpPr>
          <p:cNvPr id="789" name="Google Shape;842;p37"/>
          <p:cNvGrpSpPr/>
          <p:nvPr/>
        </p:nvGrpSpPr>
        <p:grpSpPr>
          <a:xfrm rot="20414166">
            <a:off x="-1260125" y="642673"/>
            <a:ext cx="4615560" cy="4674960"/>
            <a:chOff x="-947520" y="-1339200"/>
            <a:chExt cx="4615560" cy="4674960"/>
          </a:xfrm>
        </p:grpSpPr>
        <p:grpSp>
          <p:nvGrpSpPr>
            <p:cNvPr id="790" name="Google Shape;844;p37"/>
            <p:cNvGrpSpPr/>
            <p:nvPr/>
          </p:nvGrpSpPr>
          <p:grpSpPr>
            <a:xfrm>
              <a:off x="144360" y="450000"/>
              <a:ext cx="1096560" cy="1096560"/>
              <a:chOff x="144360" y="450000"/>
              <a:chExt cx="1096560" cy="1096560"/>
            </a:xfrm>
          </p:grpSpPr>
          <p:sp>
            <p:nvSpPr>
              <p:cNvPr id="791"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2"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3"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4"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5"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6"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7"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8"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99"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612ED475-843D-09FD-8B7B-6A94EBCC5C0D}"/>
              </a:ext>
            </a:extLst>
          </p:cNvPr>
          <p:cNvSpPr txBox="1">
            <a:spLocks/>
          </p:cNvSpPr>
          <p:nvPr/>
        </p:nvSpPr>
        <p:spPr>
          <a:xfrm>
            <a:off x="1373109" y="219616"/>
            <a:ext cx="3023593" cy="79270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3200" spc="-1" dirty="0">
                <a:solidFill>
                  <a:schemeClr val="accent3">
                    <a:lumMod val="75000"/>
                  </a:schemeClr>
                </a:solidFill>
                <a:latin typeface="Montserrat SemiBold" panose="00000700000000000000" pitchFamily="2" charset="0"/>
                <a:ea typeface="DM Sans Medium"/>
              </a:rPr>
              <a:t>Conclusion</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A1B38C0F-D372-D8C8-C1BA-3A24840B747E}"/>
              </a:ext>
            </a:extLst>
          </p:cNvPr>
          <p:cNvSpPr txBox="1">
            <a:spLocks/>
          </p:cNvSpPr>
          <p:nvPr/>
        </p:nvSpPr>
        <p:spPr>
          <a:xfrm>
            <a:off x="200160" y="215370"/>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04</a:t>
            </a:r>
            <a:endParaRPr lang="fr-FR" sz="4800" spc="-1" dirty="0">
              <a:solidFill>
                <a:schemeClr val="accent3">
                  <a:lumMod val="7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0BEE1040-F084-81AE-CF95-AE82D1117395}"/>
              </a:ext>
            </a:extLst>
          </p:cNvPr>
          <p:cNvSpPr txBox="1">
            <a:spLocks/>
          </p:cNvSpPr>
          <p:nvPr/>
        </p:nvSpPr>
        <p:spPr>
          <a:xfrm>
            <a:off x="5091629" y="123984"/>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200" b="1" spc="-1" dirty="0">
                <a:solidFill>
                  <a:schemeClr val="accent3">
                    <a:lumMod val="75000"/>
                  </a:schemeClr>
                </a:solidFill>
                <a:latin typeface="Montserrat SemiBold" panose="00000700000000000000" pitchFamily="2" charset="0"/>
              </a:rPr>
              <a:t>RECOMME</a:t>
            </a:r>
          </a:p>
        </p:txBody>
      </p:sp>
      <p:sp>
        <p:nvSpPr>
          <p:cNvPr id="3" name="PlaceHolder 2">
            <a:extLst>
              <a:ext uri="{FF2B5EF4-FFF2-40B4-BE49-F238E27FC236}">
                <a16:creationId xmlns:a16="http://schemas.microsoft.com/office/drawing/2014/main" id="{C5746055-646B-DA9E-6AA9-68793A4C0663}"/>
              </a:ext>
            </a:extLst>
          </p:cNvPr>
          <p:cNvSpPr txBox="1">
            <a:spLocks/>
          </p:cNvSpPr>
          <p:nvPr/>
        </p:nvSpPr>
        <p:spPr>
          <a:xfrm>
            <a:off x="7673422" y="194842"/>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05</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4C4E66C-CE4A-F4F3-E517-E03D437AAA5D}"/>
              </a:ext>
            </a:extLst>
          </p:cNvPr>
          <p:cNvSpPr txBox="1">
            <a:spLocks/>
          </p:cNvSpPr>
          <p:nvPr/>
        </p:nvSpPr>
        <p:spPr>
          <a:xfrm>
            <a:off x="5091629" y="465026"/>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600" spc="-1" dirty="0">
                <a:solidFill>
                  <a:srgbClr val="00B0F0"/>
                </a:solidFill>
                <a:latin typeface="Montserrat SemiBold" panose="00000700000000000000" pitchFamily="2" charset="0"/>
              </a:rPr>
              <a:t>ndations</a:t>
            </a:r>
            <a:endParaRPr lang="fr-FR" sz="3200" spc="-1" dirty="0">
              <a:solidFill>
                <a:srgbClr val="00B0F0"/>
              </a:solidFill>
              <a:latin typeface="Montserrat SemiBold" panose="00000700000000000000" pitchFamily="2" charset="0"/>
            </a:endParaRPr>
          </a:p>
        </p:txBody>
      </p:sp>
      <p:graphicFrame>
        <p:nvGraphicFramePr>
          <p:cNvPr id="8" name="Diagram 7">
            <a:extLst>
              <a:ext uri="{FF2B5EF4-FFF2-40B4-BE49-F238E27FC236}">
                <a16:creationId xmlns:a16="http://schemas.microsoft.com/office/drawing/2014/main" id="{9BD9980C-3176-7933-0F8C-42D0B42343F3}"/>
              </a:ext>
            </a:extLst>
          </p:cNvPr>
          <p:cNvGraphicFramePr/>
          <p:nvPr>
            <p:extLst>
              <p:ext uri="{D42A27DB-BD31-4B8C-83A1-F6EECF244321}">
                <p14:modId xmlns:p14="http://schemas.microsoft.com/office/powerpoint/2010/main" val="1949726359"/>
              </p:ext>
            </p:extLst>
          </p:nvPr>
        </p:nvGraphicFramePr>
        <p:xfrm>
          <a:off x="1542535" y="1303487"/>
          <a:ext cx="5436824"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3A78F23-0DF7-7F30-36CD-084741706CC3}"/>
              </a:ext>
            </a:extLst>
          </p:cNvPr>
          <p:cNvSpPr txBox="1"/>
          <p:nvPr/>
        </p:nvSpPr>
        <p:spPr>
          <a:xfrm>
            <a:off x="1712760" y="1716773"/>
            <a:ext cx="5924320" cy="1169551"/>
          </a:xfrm>
          <a:prstGeom prst="rect">
            <a:avLst/>
          </a:prstGeom>
          <a:noFill/>
        </p:spPr>
        <p:txBody>
          <a:bodyPr wrap="square">
            <a:spAutoFit/>
          </a:bodyPr>
          <a:lstStyle/>
          <a:p>
            <a:r>
              <a:rPr lang="en-US" sz="1400" dirty="0">
                <a:latin typeface="Montserrat Medium" panose="00000600000000000000" pitchFamily="2" charset="0"/>
              </a:rPr>
              <a:t>For airplane acquisitions, prioritize models such as Boeing, and Robin Dr and other top performing models.</a:t>
            </a:r>
          </a:p>
          <a:p>
            <a:endParaRPr lang="en-US" sz="1400" dirty="0">
              <a:latin typeface="Montserrat Medium" panose="00000600000000000000" pitchFamily="2" charset="0"/>
            </a:endParaRPr>
          </a:p>
          <a:p>
            <a:r>
              <a:rPr lang="en-US" sz="1400" dirty="0">
                <a:latin typeface="Montserrat Medium" panose="00000600000000000000" pitchFamily="2" charset="0"/>
              </a:rPr>
              <a:t>For helicopters, focus on Bell 206B, Williams, Robinson and other top-performing models.</a:t>
            </a:r>
          </a:p>
        </p:txBody>
      </p:sp>
      <p:grpSp>
        <p:nvGrpSpPr>
          <p:cNvPr id="9" name="Group 8">
            <a:extLst>
              <a:ext uri="{FF2B5EF4-FFF2-40B4-BE49-F238E27FC236}">
                <a16:creationId xmlns:a16="http://schemas.microsoft.com/office/drawing/2014/main" id="{217CF0EC-5734-D404-E21E-03A4BCEFF068}"/>
              </a:ext>
            </a:extLst>
          </p:cNvPr>
          <p:cNvGrpSpPr/>
          <p:nvPr/>
        </p:nvGrpSpPr>
        <p:grpSpPr>
          <a:xfrm>
            <a:off x="1547845" y="2998746"/>
            <a:ext cx="5431514" cy="369332"/>
            <a:chOff x="0" y="0"/>
            <a:chExt cx="5431514" cy="369332"/>
          </a:xfrm>
        </p:grpSpPr>
        <p:sp>
          <p:nvSpPr>
            <p:cNvPr id="10" name="Rectangle: Rounded Corners 9">
              <a:extLst>
                <a:ext uri="{FF2B5EF4-FFF2-40B4-BE49-F238E27FC236}">
                  <a16:creationId xmlns:a16="http://schemas.microsoft.com/office/drawing/2014/main" id="{CAC1CB90-A05E-5B77-3FEE-34E0B3E5393E}"/>
                </a:ext>
              </a:extLst>
            </p:cNvPr>
            <p:cNvSpPr/>
            <p:nvPr/>
          </p:nvSpPr>
          <p:spPr>
            <a:xfrm>
              <a:off x="0" y="0"/>
              <a:ext cx="5431514" cy="369332"/>
            </a:xfrm>
            <a:prstGeom prst="roundRect">
              <a:avLst>
                <a:gd name="adj" fmla="val 10000"/>
              </a:avLst>
            </a:prstGeom>
            <a:solidFill>
              <a:schemeClr val="bg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A5F354D3-3317-4D94-5D6A-C6D299E54B1D}"/>
                </a:ext>
              </a:extLst>
            </p:cNvPr>
            <p:cNvSpPr txBox="1"/>
            <p:nvPr/>
          </p:nvSpPr>
          <p:spPr>
            <a:xfrm>
              <a:off x="10817" y="10817"/>
              <a:ext cx="5409880"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3">
                      <a:lumMod val="75000"/>
                    </a:schemeClr>
                  </a:solidFill>
                  <a:latin typeface="Montserrat Medium" panose="00000600000000000000" pitchFamily="2" charset="0"/>
                </a:rPr>
                <a:t>Ensure Regular Maintenance and Training</a:t>
              </a:r>
            </a:p>
          </p:txBody>
        </p:sp>
      </p:grpSp>
      <p:grpSp>
        <p:nvGrpSpPr>
          <p:cNvPr id="12" name="Group 11">
            <a:extLst>
              <a:ext uri="{FF2B5EF4-FFF2-40B4-BE49-F238E27FC236}">
                <a16:creationId xmlns:a16="http://schemas.microsoft.com/office/drawing/2014/main" id="{49D6C288-6892-369A-6899-350F6716460A}"/>
              </a:ext>
            </a:extLst>
          </p:cNvPr>
          <p:cNvGrpSpPr/>
          <p:nvPr/>
        </p:nvGrpSpPr>
        <p:grpSpPr>
          <a:xfrm>
            <a:off x="1558662" y="3473980"/>
            <a:ext cx="5431514" cy="519103"/>
            <a:chOff x="0" y="0"/>
            <a:chExt cx="5431514" cy="369332"/>
          </a:xfrm>
        </p:grpSpPr>
        <p:sp>
          <p:nvSpPr>
            <p:cNvPr id="13" name="Rectangle: Rounded Corners 12">
              <a:extLst>
                <a:ext uri="{FF2B5EF4-FFF2-40B4-BE49-F238E27FC236}">
                  <a16:creationId xmlns:a16="http://schemas.microsoft.com/office/drawing/2014/main" id="{F403702D-E918-7594-071A-70137E19847E}"/>
                </a:ext>
              </a:extLst>
            </p:cNvPr>
            <p:cNvSpPr/>
            <p:nvPr/>
          </p:nvSpPr>
          <p:spPr>
            <a:xfrm>
              <a:off x="0" y="0"/>
              <a:ext cx="5431514" cy="369332"/>
            </a:xfrm>
            <a:prstGeom prst="roundRect">
              <a:avLst>
                <a:gd name="adj" fmla="val 10000"/>
              </a:avLst>
            </a:prstGeom>
            <a:solidFill>
              <a:schemeClr val="bg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F3A3BDF9-DA6E-BD66-284C-5ABFB6DDF391}"/>
                </a:ext>
              </a:extLst>
            </p:cNvPr>
            <p:cNvSpPr txBox="1"/>
            <p:nvPr/>
          </p:nvSpPr>
          <p:spPr>
            <a:xfrm>
              <a:off x="10817" y="10816"/>
              <a:ext cx="5409880" cy="3477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400" kern="1200" dirty="0">
                  <a:solidFill>
                    <a:schemeClr val="accent3">
                      <a:lumMod val="75000"/>
                    </a:schemeClr>
                  </a:solidFill>
                  <a:latin typeface="Montserrat Medium" panose="00000600000000000000" pitchFamily="2" charset="0"/>
                </a:rPr>
                <a:t>Use data analytics continuously to monitor the safety performance of the fleet</a:t>
              </a:r>
            </a:p>
          </p:txBody>
        </p:sp>
      </p:grpSp>
      <p:grpSp>
        <p:nvGrpSpPr>
          <p:cNvPr id="15" name="Group 14">
            <a:extLst>
              <a:ext uri="{FF2B5EF4-FFF2-40B4-BE49-F238E27FC236}">
                <a16:creationId xmlns:a16="http://schemas.microsoft.com/office/drawing/2014/main" id="{6319E28B-0BCB-5692-295B-6FA9B5CCAA9E}"/>
              </a:ext>
            </a:extLst>
          </p:cNvPr>
          <p:cNvGrpSpPr/>
          <p:nvPr/>
        </p:nvGrpSpPr>
        <p:grpSpPr>
          <a:xfrm>
            <a:off x="1558662" y="4081420"/>
            <a:ext cx="5431514" cy="369332"/>
            <a:chOff x="0" y="0"/>
            <a:chExt cx="5431514" cy="369332"/>
          </a:xfrm>
        </p:grpSpPr>
        <p:sp>
          <p:nvSpPr>
            <p:cNvPr id="16" name="Rectangle: Rounded Corners 15">
              <a:extLst>
                <a:ext uri="{FF2B5EF4-FFF2-40B4-BE49-F238E27FC236}">
                  <a16:creationId xmlns:a16="http://schemas.microsoft.com/office/drawing/2014/main" id="{FE465A30-1BCB-B23D-24DC-74C41A8C089E}"/>
                </a:ext>
              </a:extLst>
            </p:cNvPr>
            <p:cNvSpPr/>
            <p:nvPr/>
          </p:nvSpPr>
          <p:spPr>
            <a:xfrm>
              <a:off x="0" y="0"/>
              <a:ext cx="5431514" cy="369332"/>
            </a:xfrm>
            <a:prstGeom prst="roundRect">
              <a:avLst>
                <a:gd name="adj" fmla="val 10000"/>
              </a:avLst>
            </a:prstGeom>
            <a:solidFill>
              <a:schemeClr val="bg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563AB473-629D-5239-F43F-9FE4C270CE51}"/>
                </a:ext>
              </a:extLst>
            </p:cNvPr>
            <p:cNvSpPr txBox="1"/>
            <p:nvPr/>
          </p:nvSpPr>
          <p:spPr>
            <a:xfrm>
              <a:off x="10817" y="10817"/>
              <a:ext cx="5409880"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3">
                      <a:lumMod val="75000"/>
                    </a:schemeClr>
                  </a:solidFill>
                  <a:latin typeface="Montserrat Medium" panose="00000600000000000000" pitchFamily="2" charset="0"/>
                </a:rPr>
                <a:t>Collaboration with Manufacturers</a:t>
              </a:r>
            </a:p>
          </p:txBody>
        </p:sp>
      </p:grpSp>
      <p:grpSp>
        <p:nvGrpSpPr>
          <p:cNvPr id="18" name="Group 17">
            <a:extLst>
              <a:ext uri="{FF2B5EF4-FFF2-40B4-BE49-F238E27FC236}">
                <a16:creationId xmlns:a16="http://schemas.microsoft.com/office/drawing/2014/main" id="{D5DE369E-794B-99A0-8B09-7285FD062188}"/>
              </a:ext>
            </a:extLst>
          </p:cNvPr>
          <p:cNvGrpSpPr/>
          <p:nvPr/>
        </p:nvGrpSpPr>
        <p:grpSpPr>
          <a:xfrm>
            <a:off x="1569479" y="4575441"/>
            <a:ext cx="5431514" cy="369332"/>
            <a:chOff x="0" y="0"/>
            <a:chExt cx="5431514" cy="369332"/>
          </a:xfrm>
        </p:grpSpPr>
        <p:sp>
          <p:nvSpPr>
            <p:cNvPr id="19" name="Rectangle: Rounded Corners 18">
              <a:extLst>
                <a:ext uri="{FF2B5EF4-FFF2-40B4-BE49-F238E27FC236}">
                  <a16:creationId xmlns:a16="http://schemas.microsoft.com/office/drawing/2014/main" id="{FD6B1105-96DA-0441-50B2-53385C24801F}"/>
                </a:ext>
              </a:extLst>
            </p:cNvPr>
            <p:cNvSpPr/>
            <p:nvPr/>
          </p:nvSpPr>
          <p:spPr>
            <a:xfrm>
              <a:off x="0" y="0"/>
              <a:ext cx="5431514" cy="369332"/>
            </a:xfrm>
            <a:prstGeom prst="roundRect">
              <a:avLst>
                <a:gd name="adj" fmla="val 10000"/>
              </a:avLst>
            </a:prstGeom>
            <a:solidFill>
              <a:schemeClr val="bg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5A045CCF-0F46-E787-D9F8-BD7AC7A56C89}"/>
                </a:ext>
              </a:extLst>
            </p:cNvPr>
            <p:cNvSpPr txBox="1"/>
            <p:nvPr/>
          </p:nvSpPr>
          <p:spPr>
            <a:xfrm>
              <a:off x="10817" y="10817"/>
              <a:ext cx="5409880" cy="3476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3">
                      <a:lumMod val="75000"/>
                    </a:schemeClr>
                  </a:solidFill>
                </a:rPr>
                <a:t>Focus on High-Safety Models with Multi Engines</a:t>
              </a:r>
            </a:p>
          </p:txBody>
        </p:sp>
      </p:grpSp>
      <p:sp>
        <p:nvSpPr>
          <p:cNvPr id="21" name="PlaceHolder 2">
            <a:extLst>
              <a:ext uri="{FF2B5EF4-FFF2-40B4-BE49-F238E27FC236}">
                <a16:creationId xmlns:a16="http://schemas.microsoft.com/office/drawing/2014/main" id="{75416AD6-4CA3-384B-90FE-A9093DDD7737}"/>
              </a:ext>
            </a:extLst>
          </p:cNvPr>
          <p:cNvSpPr txBox="1">
            <a:spLocks/>
          </p:cNvSpPr>
          <p:nvPr/>
        </p:nvSpPr>
        <p:spPr>
          <a:xfrm>
            <a:off x="958467" y="1301742"/>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01</a:t>
            </a:r>
            <a:endParaRPr lang="fr-FR" sz="4800" spc="-1" dirty="0">
              <a:solidFill>
                <a:schemeClr val="accent3">
                  <a:lumMod val="75000"/>
                </a:schemeClr>
              </a:solidFill>
              <a:latin typeface="Arial"/>
            </a:endParaRPr>
          </a:p>
        </p:txBody>
      </p:sp>
      <p:sp>
        <p:nvSpPr>
          <p:cNvPr id="22" name="PlaceHolder 2">
            <a:extLst>
              <a:ext uri="{FF2B5EF4-FFF2-40B4-BE49-F238E27FC236}">
                <a16:creationId xmlns:a16="http://schemas.microsoft.com/office/drawing/2014/main" id="{892C88DA-3EE9-E6EF-01E4-4E6758DF21C8}"/>
              </a:ext>
            </a:extLst>
          </p:cNvPr>
          <p:cNvSpPr txBox="1">
            <a:spLocks/>
          </p:cNvSpPr>
          <p:nvPr/>
        </p:nvSpPr>
        <p:spPr>
          <a:xfrm>
            <a:off x="958467" y="2998746"/>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23" name="PlaceHolder 2">
            <a:extLst>
              <a:ext uri="{FF2B5EF4-FFF2-40B4-BE49-F238E27FC236}">
                <a16:creationId xmlns:a16="http://schemas.microsoft.com/office/drawing/2014/main" id="{F821E2D3-CA7F-9065-B17F-A09E81095315}"/>
              </a:ext>
            </a:extLst>
          </p:cNvPr>
          <p:cNvSpPr txBox="1">
            <a:spLocks/>
          </p:cNvSpPr>
          <p:nvPr/>
        </p:nvSpPr>
        <p:spPr>
          <a:xfrm>
            <a:off x="958467" y="3473980"/>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24" name="PlaceHolder 2">
            <a:extLst>
              <a:ext uri="{FF2B5EF4-FFF2-40B4-BE49-F238E27FC236}">
                <a16:creationId xmlns:a16="http://schemas.microsoft.com/office/drawing/2014/main" id="{A8402199-D641-F73D-3901-F7C819E231C1}"/>
              </a:ext>
            </a:extLst>
          </p:cNvPr>
          <p:cNvSpPr txBox="1">
            <a:spLocks/>
          </p:cNvSpPr>
          <p:nvPr/>
        </p:nvSpPr>
        <p:spPr>
          <a:xfrm>
            <a:off x="958466" y="4081420"/>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04</a:t>
            </a:r>
            <a:endParaRPr lang="fr-FR" sz="4800" spc="-1" dirty="0">
              <a:solidFill>
                <a:schemeClr val="accent3">
                  <a:lumMod val="75000"/>
                </a:schemeClr>
              </a:solidFill>
              <a:latin typeface="Arial"/>
            </a:endParaRPr>
          </a:p>
        </p:txBody>
      </p:sp>
      <p:sp>
        <p:nvSpPr>
          <p:cNvPr id="25" name="PlaceHolder 2">
            <a:extLst>
              <a:ext uri="{FF2B5EF4-FFF2-40B4-BE49-F238E27FC236}">
                <a16:creationId xmlns:a16="http://schemas.microsoft.com/office/drawing/2014/main" id="{B0CE30BA-F19D-334A-1C25-C5AC69877F30}"/>
              </a:ext>
            </a:extLst>
          </p:cNvPr>
          <p:cNvSpPr txBox="1">
            <a:spLocks/>
          </p:cNvSpPr>
          <p:nvPr/>
        </p:nvSpPr>
        <p:spPr>
          <a:xfrm>
            <a:off x="958466" y="4575441"/>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05</a:t>
            </a:r>
            <a:endParaRPr lang="fr-FR" sz="4800" spc="-1" dirty="0">
              <a:solidFill>
                <a:schemeClr val="accent3">
                  <a:lumMod val="7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laceHolder 1"/>
          <p:cNvSpPr>
            <a:spLocks noGrp="1"/>
          </p:cNvSpPr>
          <p:nvPr>
            <p:ph type="title"/>
          </p:nvPr>
        </p:nvSpPr>
        <p:spPr>
          <a:xfrm>
            <a:off x="714240" y="542880"/>
            <a:ext cx="4447800" cy="10569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dirty="0">
                <a:solidFill>
                  <a:schemeClr val="accent3">
                    <a:lumMod val="75000"/>
                  </a:schemeClr>
                </a:solidFill>
                <a:latin typeface="Montserrat SemiBold" panose="00000700000000000000" pitchFamily="2" charset="0"/>
                <a:ea typeface="DM Sans Medium"/>
              </a:rPr>
              <a:t>Thank you!</a:t>
            </a:r>
            <a:endParaRPr lang="fr-FR" sz="6000" b="0" strike="noStrike" spc="-1" dirty="0">
              <a:solidFill>
                <a:schemeClr val="accent3">
                  <a:lumMod val="75000"/>
                </a:schemeClr>
              </a:solidFill>
              <a:latin typeface="Montserrat SemiBold" panose="00000700000000000000" pitchFamily="2" charset="0"/>
            </a:endParaRPr>
          </a:p>
        </p:txBody>
      </p:sp>
      <p:sp>
        <p:nvSpPr>
          <p:cNvPr id="818" name="PlaceHolder 2"/>
          <p:cNvSpPr>
            <a:spLocks noGrp="1"/>
          </p:cNvSpPr>
          <p:nvPr>
            <p:ph type="subTitle"/>
          </p:nvPr>
        </p:nvSpPr>
        <p:spPr>
          <a:xfrm>
            <a:off x="665163" y="1309919"/>
            <a:ext cx="4447800" cy="1056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600" b="1" strike="noStrike" spc="-1" dirty="0">
                <a:solidFill>
                  <a:srgbClr val="00B0F0"/>
                </a:solidFill>
                <a:latin typeface="Montserrat Medium" panose="00000600000000000000" pitchFamily="2" charset="0"/>
                <a:ea typeface="Roboto"/>
              </a:rPr>
              <a:t>Do you have any questions?</a:t>
            </a:r>
            <a:endParaRPr lang="en-US" sz="1600" b="0" strike="noStrike" spc="-1" dirty="0">
              <a:solidFill>
                <a:srgbClr val="00B0F0"/>
              </a:solidFill>
              <a:latin typeface="Montserrat Medium" panose="00000600000000000000" pitchFamily="2" charset="0"/>
            </a:endParaRPr>
          </a:p>
        </p:txBody>
      </p:sp>
      <p:sp>
        <p:nvSpPr>
          <p:cNvPr id="820" name="Google Shape;1397;p68"/>
          <p:cNvSpPr/>
          <p:nvPr/>
        </p:nvSpPr>
        <p:spPr>
          <a:xfrm>
            <a:off x="354348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22" name="Google Shape;1399;p68"/>
          <p:cNvSpPr/>
          <p:nvPr/>
        </p:nvSpPr>
        <p:spPr>
          <a:xfrm>
            <a:off x="169560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grpSp>
        <p:nvGrpSpPr>
          <p:cNvPr id="823" name="Google Shape;1400;p68"/>
          <p:cNvGrpSpPr/>
          <p:nvPr/>
        </p:nvGrpSpPr>
        <p:grpSpPr>
          <a:xfrm>
            <a:off x="6039540" y="364138"/>
            <a:ext cx="3029400" cy="3446280"/>
            <a:chOff x="5376600" y="848880"/>
            <a:chExt cx="3029400" cy="3446280"/>
          </a:xfrm>
        </p:grpSpPr>
        <p:sp>
          <p:nvSpPr>
            <p:cNvPr id="824" name="Google Shape;1401;p68"/>
            <p:cNvSpPr/>
            <p:nvPr/>
          </p:nvSpPr>
          <p:spPr>
            <a:xfrm flipH="1">
              <a:off x="5681160" y="212148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825" name="Google Shape;1404;p68"/>
            <p:cNvGrpSpPr/>
            <p:nvPr/>
          </p:nvGrpSpPr>
          <p:grpSpPr>
            <a:xfrm>
              <a:off x="7290000" y="1988280"/>
              <a:ext cx="32400" cy="273960"/>
              <a:chOff x="7290000" y="1988280"/>
              <a:chExt cx="32400" cy="273960"/>
            </a:xfrm>
          </p:grpSpPr>
          <p:sp>
            <p:nvSpPr>
              <p:cNvPr id="826" name="Google Shape;1405;p68"/>
              <p:cNvSpPr/>
              <p:nvPr/>
            </p:nvSpPr>
            <p:spPr>
              <a:xfrm rot="5400000">
                <a:off x="7290000" y="1988280"/>
                <a:ext cx="32400" cy="32400"/>
              </a:xfrm>
              <a:prstGeom prst="ellipse">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7" name="Google Shape;1406;p68"/>
              <p:cNvSpPr/>
              <p:nvPr/>
            </p:nvSpPr>
            <p:spPr>
              <a:xfrm rot="5400000">
                <a:off x="7290000" y="2048760"/>
                <a:ext cx="32400" cy="32400"/>
              </a:xfrm>
              <a:prstGeom prst="ellipse">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8" name="Google Shape;1407;p68"/>
              <p:cNvSpPr/>
              <p:nvPr/>
            </p:nvSpPr>
            <p:spPr>
              <a:xfrm rot="5400000">
                <a:off x="7290000" y="2109240"/>
                <a:ext cx="32400" cy="32400"/>
              </a:xfrm>
              <a:prstGeom prst="ellipse">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9" name="Google Shape;1408;p68"/>
              <p:cNvSpPr/>
              <p:nvPr/>
            </p:nvSpPr>
            <p:spPr>
              <a:xfrm rot="5400000">
                <a:off x="7290000" y="2169360"/>
                <a:ext cx="32400" cy="32400"/>
              </a:xfrm>
              <a:prstGeom prst="ellipse">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0" name="Google Shape;1409;p68"/>
              <p:cNvSpPr/>
              <p:nvPr/>
            </p:nvSpPr>
            <p:spPr>
              <a:xfrm rot="5400000">
                <a:off x="7290000" y="2229840"/>
                <a:ext cx="32400" cy="32400"/>
              </a:xfrm>
              <a:prstGeom prst="ellipse">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31" name="Google Shape;1410;p68"/>
            <p:cNvGrpSpPr/>
            <p:nvPr/>
          </p:nvGrpSpPr>
          <p:grpSpPr>
            <a:xfrm>
              <a:off x="6042960" y="3197880"/>
              <a:ext cx="1096920" cy="1096920"/>
              <a:chOff x="6042960" y="3197880"/>
              <a:chExt cx="1096920" cy="1096920"/>
            </a:xfrm>
          </p:grpSpPr>
          <p:sp>
            <p:nvSpPr>
              <p:cNvPr id="832" name="Google Shape;1411;p68"/>
              <p:cNvSpPr/>
              <p:nvPr/>
            </p:nvSpPr>
            <p:spPr>
              <a:xfrm>
                <a:off x="6042960" y="3197880"/>
                <a:ext cx="1096920" cy="10969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3" name="Google Shape;1412;p68"/>
              <p:cNvSpPr/>
              <p:nvPr/>
            </p:nvSpPr>
            <p:spPr>
              <a:xfrm>
                <a:off x="6099480" y="325440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1413;p68"/>
              <p:cNvSpPr/>
              <p:nvPr/>
            </p:nvSpPr>
            <p:spPr>
              <a:xfrm>
                <a:off x="6152400" y="330768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5" name="Google Shape;1414;p68"/>
              <p:cNvSpPr/>
              <p:nvPr/>
            </p:nvSpPr>
            <p:spPr>
              <a:xfrm>
                <a:off x="6207480" y="336240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6" name="Google Shape;1415;p68"/>
              <p:cNvSpPr/>
              <p:nvPr/>
            </p:nvSpPr>
            <p:spPr>
              <a:xfrm>
                <a:off x="6262200" y="341748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7" name="Google Shape;1416;p68"/>
              <p:cNvSpPr/>
              <p:nvPr/>
            </p:nvSpPr>
            <p:spPr>
              <a:xfrm>
                <a:off x="6316920" y="3472200"/>
                <a:ext cx="548640" cy="5486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8" name="Google Shape;1417;p68"/>
              <p:cNvSpPr/>
              <p:nvPr/>
            </p:nvSpPr>
            <p:spPr>
              <a:xfrm>
                <a:off x="6378120" y="3533040"/>
                <a:ext cx="426600" cy="42660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9" name="Google Shape;1418;p68"/>
              <p:cNvSpPr/>
              <p:nvPr/>
            </p:nvSpPr>
            <p:spPr>
              <a:xfrm>
                <a:off x="6438960" y="359424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41" name="Google Shape;1420;p68"/>
          <p:cNvGrpSpPr/>
          <p:nvPr/>
        </p:nvGrpSpPr>
        <p:grpSpPr>
          <a:xfrm>
            <a:off x="3173220" y="2995328"/>
            <a:ext cx="454320" cy="456480"/>
            <a:chOff x="2710080" y="2982600"/>
            <a:chExt cx="454320" cy="456480"/>
          </a:xfrm>
        </p:grpSpPr>
        <p:sp>
          <p:nvSpPr>
            <p:cNvPr id="842" name="Google Shape;1421;p68"/>
            <p:cNvSpPr/>
            <p:nvPr/>
          </p:nvSpPr>
          <p:spPr>
            <a:xfrm>
              <a:off x="2710080" y="2982600"/>
              <a:ext cx="454320" cy="456480"/>
            </a:xfrm>
            <a:custGeom>
              <a:avLst/>
              <a:gdLst>
                <a:gd name="textAreaLeft" fmla="*/ 0 w 454320"/>
                <a:gd name="textAreaRight" fmla="*/ 454680 w 454320"/>
                <a:gd name="textAreaTop" fmla="*/ 0 h 456480"/>
                <a:gd name="textAreaBottom" fmla="*/ 456840 h 45648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3" name="Google Shape;1422;p68"/>
            <p:cNvSpPr/>
            <p:nvPr/>
          </p:nvSpPr>
          <p:spPr>
            <a:xfrm>
              <a:off x="2795040" y="3068640"/>
              <a:ext cx="282600" cy="284040"/>
            </a:xfrm>
            <a:custGeom>
              <a:avLst/>
              <a:gdLst>
                <a:gd name="textAreaLeft" fmla="*/ 0 w 282600"/>
                <a:gd name="textAreaRight" fmla="*/ 282960 w 282600"/>
                <a:gd name="textAreaTop" fmla="*/ 0 h 284040"/>
                <a:gd name="textAreaBottom" fmla="*/ 284400 h 28404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4" name="Google Shape;1423;p68"/>
            <p:cNvSpPr/>
            <p:nvPr/>
          </p:nvSpPr>
          <p:spPr>
            <a:xfrm>
              <a:off x="2860920" y="3135960"/>
              <a:ext cx="150480" cy="148680"/>
            </a:xfrm>
            <a:custGeom>
              <a:avLst/>
              <a:gdLst>
                <a:gd name="textAreaLeft" fmla="*/ 0 w 150480"/>
                <a:gd name="textAreaRight" fmla="*/ 150840 w 150480"/>
                <a:gd name="textAreaTop" fmla="*/ 0 h 148680"/>
                <a:gd name="textAreaBottom" fmla="*/ 149040 h 14868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74520" bIns="745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5" name="Google Shape;1424;p68"/>
            <p:cNvSpPr/>
            <p:nvPr/>
          </p:nvSpPr>
          <p:spPr>
            <a:xfrm>
              <a:off x="2993760" y="3105000"/>
              <a:ext cx="38520" cy="38160"/>
            </a:xfrm>
            <a:custGeom>
              <a:avLst/>
              <a:gdLst>
                <a:gd name="textAreaLeft" fmla="*/ 0 w 38520"/>
                <a:gd name="textAreaRight" fmla="*/ 38880 w 38520"/>
                <a:gd name="textAreaTop" fmla="*/ 0 h 38160"/>
                <a:gd name="textAreaBottom" fmla="*/ 38520 h 3816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19080" bIns="190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846" name="Google Shape;1425;p68"/>
          <p:cNvGrpSpPr/>
          <p:nvPr/>
        </p:nvGrpSpPr>
        <p:grpSpPr>
          <a:xfrm>
            <a:off x="4343580" y="3000724"/>
            <a:ext cx="456840" cy="456840"/>
            <a:chOff x="3630240" y="2982240"/>
            <a:chExt cx="456840" cy="456840"/>
          </a:xfrm>
        </p:grpSpPr>
        <p:sp>
          <p:nvSpPr>
            <p:cNvPr id="847" name="Google Shape;1426;p68"/>
            <p:cNvSpPr/>
            <p:nvPr/>
          </p:nvSpPr>
          <p:spPr>
            <a:xfrm>
              <a:off x="3630240" y="2982240"/>
              <a:ext cx="456840" cy="456840"/>
            </a:xfrm>
            <a:custGeom>
              <a:avLst/>
              <a:gdLst>
                <a:gd name="textAreaLeft" fmla="*/ 0 w 456840"/>
                <a:gd name="textAreaRight" fmla="*/ 457200 w 456840"/>
                <a:gd name="textAreaTop" fmla="*/ 0 h 456840"/>
                <a:gd name="textAreaBottom" fmla="*/ 457200 h 456840"/>
              </a:gdLst>
              <a:ahLst/>
              <a:cxnLst/>
              <a:rect l="textAreaLeft" t="textAreaTop" r="textAreaRight" b="textAreaBottom"/>
              <a:pathLst>
                <a:path w="10871" h="1086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8" name="Google Shape;1427;p68"/>
            <p:cNvSpPr/>
            <p:nvPr/>
          </p:nvSpPr>
          <p:spPr>
            <a:xfrm>
              <a:off x="3696840" y="3048480"/>
              <a:ext cx="322560" cy="321120"/>
            </a:xfrm>
            <a:custGeom>
              <a:avLst/>
              <a:gdLst>
                <a:gd name="textAreaLeft" fmla="*/ 0 w 322560"/>
                <a:gd name="textAreaRight" fmla="*/ 322920 w 322560"/>
                <a:gd name="textAreaTop" fmla="*/ 0 h 321120"/>
                <a:gd name="textAreaBottom" fmla="*/ 321480 h 321120"/>
              </a:gdLst>
              <a:ahLst/>
              <a:cxnLst/>
              <a:rect l="textAreaLeft" t="textAreaTop" r="textAreaRight" b="textAreaBottom"/>
              <a:pathLst>
                <a:path w="7681" h="7633">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9" name="Google Shape;1428;p68"/>
            <p:cNvSpPr/>
            <p:nvPr/>
          </p:nvSpPr>
          <p:spPr>
            <a:xfrm>
              <a:off x="3760200" y="3106800"/>
              <a:ext cx="201960" cy="199440"/>
            </a:xfrm>
            <a:custGeom>
              <a:avLst/>
              <a:gdLst>
                <a:gd name="textAreaLeft" fmla="*/ 0 w 201960"/>
                <a:gd name="textAreaRight" fmla="*/ 202320 w 201960"/>
                <a:gd name="textAreaTop" fmla="*/ 0 h 199440"/>
                <a:gd name="textAreaBottom" fmla="*/ 199800 h 199440"/>
              </a:gdLst>
              <a:ahLst/>
              <a:cxnLst/>
              <a:rect l="textAreaLeft" t="textAreaTop" r="textAreaRight" b="textAreaBottom"/>
              <a:pathLst>
                <a:path w="4811" h="4746">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pic>
        <p:nvPicPr>
          <p:cNvPr id="3" name="Graphic 2">
            <a:hlinkClick r:id="rId3">
              <a:snd r:embed="rId2" name="type.wav"/>
            </a:hlinkClick>
            <a:extLst>
              <a:ext uri="{FF2B5EF4-FFF2-40B4-BE49-F238E27FC236}">
                <a16:creationId xmlns:a16="http://schemas.microsoft.com/office/drawing/2014/main" id="{9D1FE4C1-F449-C183-6FC1-9952DC37F1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6930" y="3054158"/>
            <a:ext cx="1530746" cy="373502"/>
          </a:xfrm>
          <a:prstGeom prst="rect">
            <a:avLst/>
          </a:prstGeom>
        </p:spPr>
      </p:pic>
      <p:sp>
        <p:nvSpPr>
          <p:cNvPr id="4" name="Rectangle: Rounded Corners 3">
            <a:extLst>
              <a:ext uri="{FF2B5EF4-FFF2-40B4-BE49-F238E27FC236}">
                <a16:creationId xmlns:a16="http://schemas.microsoft.com/office/drawing/2014/main" id="{253E290C-2C7C-811D-94D1-5DDE5E58AC9C}"/>
              </a:ext>
            </a:extLst>
          </p:cNvPr>
          <p:cNvSpPr/>
          <p:nvPr/>
        </p:nvSpPr>
        <p:spPr>
          <a:xfrm>
            <a:off x="914400" y="3753178"/>
            <a:ext cx="4032173" cy="456480"/>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ceHolder 2">
            <a:extLst>
              <a:ext uri="{FF2B5EF4-FFF2-40B4-BE49-F238E27FC236}">
                <a16:creationId xmlns:a16="http://schemas.microsoft.com/office/drawing/2014/main" id="{E2C8B5B0-FAE6-B146-8D93-32C38096D2E2}"/>
              </a:ext>
            </a:extLst>
          </p:cNvPr>
          <p:cNvSpPr txBox="1">
            <a:spLocks/>
          </p:cNvSpPr>
          <p:nvPr/>
        </p:nvSpPr>
        <p:spPr>
          <a:xfrm>
            <a:off x="1013551" y="3819654"/>
            <a:ext cx="3023820" cy="347472"/>
          </a:xfrm>
          <a:prstGeom prst="rect">
            <a:avLst/>
          </a:prstGeom>
          <a:noFill/>
          <a:ln w="0">
            <a:noFill/>
          </a:ln>
        </p:spPr>
        <p:txBody>
          <a:bodyPr lIns="91440" tIns="91440" rIns="91440" bIns="9144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400" b="1" spc="300" dirty="0">
                <a:solidFill>
                  <a:srgbClr val="00B0F0"/>
                </a:solidFill>
                <a:latin typeface="Montserrat Medium" panose="00000600000000000000" pitchFamily="2" charset="0"/>
                <a:ea typeface="Roboto"/>
              </a:rPr>
              <a:t>Shawn J. Irungu </a:t>
            </a:r>
            <a:endParaRPr lang="en-US" sz="1400" spc="300" dirty="0">
              <a:solidFill>
                <a:srgbClr val="00B0F0"/>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barn(inVertical)">
                                      <p:cBhvr>
                                        <p:cTn id="7" dur="500"/>
                                        <p:tgtEl>
                                          <p:spTgt spid="8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1"/>
                                        </p:tgtEl>
                                        <p:attrNameLst>
                                          <p:attrName>style.visibility</p:attrName>
                                        </p:attrNameLst>
                                      </p:cBhvr>
                                      <p:to>
                                        <p:strVal val="visible"/>
                                      </p:to>
                                    </p:set>
                                    <p:animEffect transition="in" filter="wipe(down)">
                                      <p:cBhvr>
                                        <p:cTn id="17" dur="500"/>
                                        <p:tgtEl>
                                          <p:spTgt spid="8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46"/>
                                        </p:tgtEl>
                                        <p:attrNameLst>
                                          <p:attrName>style.visibility</p:attrName>
                                        </p:attrNameLst>
                                      </p:cBhvr>
                                      <p:to>
                                        <p:strVal val="visible"/>
                                      </p:to>
                                    </p:set>
                                    <p:animEffect transition="in" filter="wipe(down)">
                                      <p:cBhvr>
                                        <p:cTn id="22" dur="5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Google Shape;1367;p65"/>
          <p:cNvSpPr/>
          <p:nvPr/>
        </p:nvSpPr>
        <p:spPr>
          <a:xfrm>
            <a:off x="387180" y="597060"/>
            <a:ext cx="2820690" cy="4249260"/>
          </a:xfrm>
          <a:prstGeom prst="rect">
            <a:avLst/>
          </a:prstGeom>
          <a:solidFill>
            <a:schemeClr val="accent3">
              <a:lumMod val="75000"/>
            </a:schemeClr>
          </a:solidFill>
          <a:ln w="0">
            <a:noFill/>
          </a:ln>
          <a:effectLst>
            <a:outerShdw blurRad="190500" dist="76200" dir="21540000" sx="102000" sy="102000" algn="bl" rotWithShape="0">
              <a:prstClr val="black">
                <a:alpha val="26000"/>
              </a:prstClr>
            </a:outerShdw>
          </a:effectLst>
        </p:spPr>
        <p:style>
          <a:lnRef idx="0">
            <a:scrgbClr r="0" g="0" b="0"/>
          </a:lnRef>
          <a:fillRef idx="0">
            <a:scrgbClr r="0" g="0" b="0"/>
          </a:fillRef>
          <a:effectRef idx="0">
            <a:scrgbClr r="0" g="0" b="0"/>
          </a:effectRef>
          <a:fontRef idx="minor"/>
        </p:style>
        <p:txBody>
          <a:bodyPr wrap="square" lIns="870823080" tIns="1857240" rIns="870823080" bIns="1857240" anchor="t">
            <a:spAutoFit/>
          </a:bodyPr>
          <a:lstStyle/>
          <a:p>
            <a:pPr algn="ctr" defTabSz="914400">
              <a:lnSpc>
                <a:spcPct val="100000"/>
              </a:lnSpc>
              <a:tabLst>
                <a:tab pos="0" algn="l"/>
              </a:tabLst>
            </a:pPr>
            <a:endParaRPr lang="fr-FR" sz="1800" b="0" strike="noStrike" spc="-1" dirty="0">
              <a:solidFill>
                <a:schemeClr val="dk1"/>
              </a:solidFill>
              <a:latin typeface="Arial"/>
            </a:endParaRPr>
          </a:p>
        </p:txBody>
      </p:sp>
      <p:pic>
        <p:nvPicPr>
          <p:cNvPr id="9" name="Picture 8">
            <a:extLst>
              <a:ext uri="{FF2B5EF4-FFF2-40B4-BE49-F238E27FC236}">
                <a16:creationId xmlns:a16="http://schemas.microsoft.com/office/drawing/2014/main" id="{8224C100-27EE-98B6-EE09-B38B275E2E2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3450" y="685800"/>
            <a:ext cx="2628150" cy="4034790"/>
          </a:xfrm>
          <a:prstGeom prst="rect">
            <a:avLst/>
          </a:prstGeom>
        </p:spPr>
      </p:pic>
      <p:sp>
        <p:nvSpPr>
          <p:cNvPr id="725" name="PlaceHolder 1"/>
          <p:cNvSpPr>
            <a:spLocks noGrp="1"/>
          </p:cNvSpPr>
          <p:nvPr>
            <p:ph type="title"/>
          </p:nvPr>
        </p:nvSpPr>
        <p:spPr>
          <a:xfrm>
            <a:off x="3646080" y="268560"/>
            <a:ext cx="3076200" cy="65700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0" strike="noStrike" spc="-1" dirty="0">
                <a:solidFill>
                  <a:schemeClr val="accent3">
                    <a:lumMod val="75000"/>
                  </a:schemeClr>
                </a:solidFill>
                <a:latin typeface="Montserrat SemiBold" panose="00000700000000000000" pitchFamily="2" charset="0"/>
                <a:ea typeface="DM Sans Medium"/>
              </a:rPr>
              <a:t>Introduction</a:t>
            </a:r>
            <a:endParaRPr lang="fr-FR" sz="3200" b="0" strike="noStrike" spc="-1" dirty="0">
              <a:solidFill>
                <a:schemeClr val="accent3">
                  <a:lumMod val="75000"/>
                </a:schemeClr>
              </a:solidFill>
              <a:latin typeface="Montserrat SemiBold" panose="00000700000000000000" pitchFamily="2" charset="0"/>
            </a:endParaRPr>
          </a:p>
        </p:txBody>
      </p:sp>
      <p:sp>
        <p:nvSpPr>
          <p:cNvPr id="726" name="PlaceHolder 2"/>
          <p:cNvSpPr>
            <a:spLocks noGrp="1"/>
          </p:cNvSpPr>
          <p:nvPr>
            <p:ph type="subTitle"/>
          </p:nvPr>
        </p:nvSpPr>
        <p:spPr>
          <a:xfrm>
            <a:off x="3424860" y="1877850"/>
            <a:ext cx="5331960" cy="317997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600" strike="noStrike" spc="-1" dirty="0">
                <a:solidFill>
                  <a:schemeClr val="dk1"/>
                </a:solidFill>
                <a:latin typeface="Montserrat Medium" panose="00000600000000000000" pitchFamily="2" charset="0"/>
                <a:ea typeface="Roboto"/>
              </a:rPr>
              <a:t>This analysis aims to guide aviation companies, startups, and investors in selecting the safest aircraft models by examining accident data. By leveraging data-driven insights, we identify key factors influencing aviation accidents, such as aircraft make, model,  &amp; number of engines. Through statistical analysis and visualizations, this study provides actionable recommendations to help businesses make informed aircraft purchase decisions, ultimately improving safety, efficiency, and sustainability in the aviation industry.</a:t>
            </a:r>
            <a:endParaRPr lang="en-US" sz="1600" strike="noStrike" spc="-1" dirty="0">
              <a:solidFill>
                <a:srgbClr val="000000"/>
              </a:solidFill>
              <a:latin typeface="Montserrat Medium" panose="00000600000000000000" pitchFamily="2" charset="0"/>
            </a:endParaRPr>
          </a:p>
        </p:txBody>
      </p:sp>
      <p:sp>
        <p:nvSpPr>
          <p:cNvPr id="3" name="PlaceHolder 2">
            <a:extLst>
              <a:ext uri="{FF2B5EF4-FFF2-40B4-BE49-F238E27FC236}">
                <a16:creationId xmlns:a16="http://schemas.microsoft.com/office/drawing/2014/main" id="{9B9B194F-FFFD-CBE8-B88B-FCBAEE29D0B0}"/>
              </a:ext>
            </a:extLst>
          </p:cNvPr>
          <p:cNvSpPr txBox="1">
            <a:spLocks/>
          </p:cNvSpPr>
          <p:nvPr/>
        </p:nvSpPr>
        <p:spPr>
          <a:xfrm>
            <a:off x="3424860" y="780480"/>
            <a:ext cx="5331960" cy="778455"/>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100" spc="-1" dirty="0">
                <a:solidFill>
                  <a:schemeClr val="dk1"/>
                </a:solidFill>
                <a:latin typeface="Montserrat Medium" panose="00000600000000000000" pitchFamily="2" charset="0"/>
                <a:ea typeface="Roboto"/>
              </a:rPr>
              <a:t>The aviation industry is a high-risk sector where safety and reliability are critical in decision-making. Companies looking to purchase and operate aircraft must carefully evaluate accident trends to minimize risks and ensure operational efficiency. </a:t>
            </a:r>
            <a:endParaRPr lang="en-US" sz="1100" spc="-1" dirty="0">
              <a:solidFill>
                <a:srgbClr val="000000"/>
              </a:solidFill>
              <a:latin typeface="Montserrat Medium" panose="00000600000000000000" pitchFamily="2" charset="0"/>
            </a:endParaRPr>
          </a:p>
        </p:txBody>
      </p:sp>
      <p:pic>
        <p:nvPicPr>
          <p:cNvPr id="5" name="Graphic 4" descr="Airplane with solid fill">
            <a:extLst>
              <a:ext uri="{FF2B5EF4-FFF2-40B4-BE49-F238E27FC236}">
                <a16:creationId xmlns:a16="http://schemas.microsoft.com/office/drawing/2014/main" id="{C30EA82F-DAC5-C55E-47DC-20AE2951F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2250" y="185398"/>
            <a:ext cx="754380" cy="657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25"/>
                                        </p:tgtEl>
                                        <p:attrNameLst>
                                          <p:attrName>style.visibility</p:attrName>
                                        </p:attrNameLst>
                                      </p:cBhvr>
                                      <p:to>
                                        <p:strVal val="visible"/>
                                      </p:to>
                                    </p:set>
                                    <p:animEffect transition="in" filter="barn(outVertical)">
                                      <p:cBhvr>
                                        <p:cTn id="10" dur="500"/>
                                        <p:tgtEl>
                                          <p:spTgt spid="725"/>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anim calcmode="lin" valueType="num">
                                      <p:cBhvr>
                                        <p:cTn id="16" dur="2000" fill="hold"/>
                                        <p:tgtEl>
                                          <p:spTgt spid="9"/>
                                        </p:tgtEl>
                                        <p:attrNameLst>
                                          <p:attrName>ppt_w</p:attrName>
                                        </p:attrNameLst>
                                      </p:cBhvr>
                                      <p:tavLst>
                                        <p:tav tm="0" fmla="#ppt_w*sin(2.5*pi*$)">
                                          <p:val>
                                            <p:fltVal val="0"/>
                                          </p:val>
                                        </p:tav>
                                        <p:tav tm="100000">
                                          <p:val>
                                            <p:fltVal val="1"/>
                                          </p:val>
                                        </p:tav>
                                      </p:tavLst>
                                    </p:anim>
                                    <p:anim calcmode="lin" valueType="num">
                                      <p:cBhvr>
                                        <p:cTn id="1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723"/>
                                        </p:tgtEl>
                                        <p:attrNameLst>
                                          <p:attrName>style.visibility</p:attrName>
                                        </p:attrNameLst>
                                      </p:cBhvr>
                                      <p:to>
                                        <p:strVal val="visible"/>
                                      </p:to>
                                    </p:set>
                                    <p:anim calcmode="lin" valueType="num">
                                      <p:cBhvr additive="base">
                                        <p:cTn id="22" dur="500" fill="hold"/>
                                        <p:tgtEl>
                                          <p:spTgt spid="723"/>
                                        </p:tgtEl>
                                        <p:attrNameLst>
                                          <p:attrName>ppt_x</p:attrName>
                                        </p:attrNameLst>
                                      </p:cBhvr>
                                      <p:tavLst>
                                        <p:tav tm="0">
                                          <p:val>
                                            <p:strVal val="0-#ppt_w/2"/>
                                          </p:val>
                                        </p:tav>
                                        <p:tav tm="100000">
                                          <p:val>
                                            <p:strVal val="#ppt_x"/>
                                          </p:val>
                                        </p:tav>
                                      </p:tavLst>
                                    </p:anim>
                                    <p:anim calcmode="lin" valueType="num">
                                      <p:cBhvr additive="base">
                                        <p:cTn id="23" dur="500" fill="hold"/>
                                        <p:tgtEl>
                                          <p:spTgt spid="7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animBg="1"/>
      <p:bldP spid="7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1295280" y="331020"/>
            <a:ext cx="2952630" cy="10951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Business 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728" name="PlaceHolder 2"/>
          <p:cNvSpPr>
            <a:spLocks noGrp="1"/>
          </p:cNvSpPr>
          <p:nvPr>
            <p:ph type="title"/>
          </p:nvPr>
        </p:nvSpPr>
        <p:spPr>
          <a:xfrm>
            <a:off x="200160" y="215370"/>
            <a:ext cx="1095120" cy="1095120"/>
          </a:xfrm>
          <a:prstGeom prst="rect">
            <a:avLst/>
          </a:prstGeom>
          <a:noFill/>
          <a:ln w="19080">
            <a:solidFill>
              <a:srgbClr val="00B0F0"/>
            </a:solidFill>
            <a:round/>
          </a:ln>
        </p:spPr>
        <p:txBody>
          <a:bodyPr lIns="91440" tIns="91440" rIns="91440" bIns="91440" anchor="ctr">
            <a:normAutofit/>
          </a:bodyPr>
          <a:lstStyle/>
          <a:p>
            <a:pPr indent="0" algn="ctr">
              <a:lnSpc>
                <a:spcPct val="100000"/>
              </a:lnSpc>
              <a:buNone/>
              <a:tabLst>
                <a:tab pos="0" algn="l"/>
              </a:tabLst>
            </a:pPr>
            <a:r>
              <a:rPr lang="en" sz="4800" b="0" strike="noStrike" spc="-1" dirty="0">
                <a:solidFill>
                  <a:schemeClr val="accent3">
                    <a:lumMod val="75000"/>
                  </a:schemeClr>
                </a:solidFill>
                <a:latin typeface="DM Sans Medium"/>
                <a:ea typeface="DM Sans Medium"/>
              </a:rPr>
              <a:t>01</a:t>
            </a:r>
            <a:endParaRPr lang="fr-FR" sz="4800" b="0" strike="noStrike" spc="-1" dirty="0">
              <a:solidFill>
                <a:schemeClr val="accent3">
                  <a:lumMod val="75000"/>
                </a:schemeClr>
              </a:solidFill>
              <a:latin typeface="Arial"/>
            </a:endParaRPr>
          </a:p>
        </p:txBody>
      </p:sp>
      <p:grpSp>
        <p:nvGrpSpPr>
          <p:cNvPr id="729" name="Google Shape;860;p38"/>
          <p:cNvGrpSpPr/>
          <p:nvPr/>
        </p:nvGrpSpPr>
        <p:grpSpPr>
          <a:xfrm rot="17077342">
            <a:off x="7056362" y="2619989"/>
            <a:ext cx="2864070" cy="2637810"/>
            <a:chOff x="5454000" y="1236960"/>
            <a:chExt cx="2976480" cy="2669400"/>
          </a:xfrm>
        </p:grpSpPr>
        <p:grpSp>
          <p:nvGrpSpPr>
            <p:cNvPr id="730" name="Google Shape;862;p38"/>
            <p:cNvGrpSpPr/>
            <p:nvPr/>
          </p:nvGrpSpPr>
          <p:grpSpPr>
            <a:xfrm>
              <a:off x="5636880" y="2809440"/>
              <a:ext cx="1096560" cy="1096560"/>
              <a:chOff x="5636880" y="2809440"/>
              <a:chExt cx="1096560" cy="1096560"/>
            </a:xfrm>
          </p:grpSpPr>
          <p:sp>
            <p:nvSpPr>
              <p:cNvPr id="731" name="Google Shape;863;p38"/>
              <p:cNvSpPr/>
              <p:nvPr/>
            </p:nvSpPr>
            <p:spPr>
              <a:xfrm>
                <a:off x="5636880" y="280944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864;p38"/>
              <p:cNvSpPr/>
              <p:nvPr/>
            </p:nvSpPr>
            <p:spPr>
              <a:xfrm>
                <a:off x="5693400" y="286596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65;p38"/>
              <p:cNvSpPr/>
              <p:nvPr/>
            </p:nvSpPr>
            <p:spPr>
              <a:xfrm>
                <a:off x="5746680" y="291888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66;p38"/>
              <p:cNvSpPr/>
              <p:nvPr/>
            </p:nvSpPr>
            <p:spPr>
              <a:xfrm>
                <a:off x="5801400" y="297396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867;p38"/>
              <p:cNvSpPr/>
              <p:nvPr/>
            </p:nvSpPr>
            <p:spPr>
              <a:xfrm>
                <a:off x="5856480" y="302868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6" name="Google Shape;868;p38"/>
              <p:cNvSpPr/>
              <p:nvPr/>
            </p:nvSpPr>
            <p:spPr>
              <a:xfrm>
                <a:off x="5911200" y="30837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7" name="Google Shape;869;p38"/>
              <p:cNvSpPr/>
              <p:nvPr/>
            </p:nvSpPr>
            <p:spPr>
              <a:xfrm>
                <a:off x="5972040" y="314460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8" name="Google Shape;870;p38"/>
              <p:cNvSpPr/>
              <p:nvPr/>
            </p:nvSpPr>
            <p:spPr>
              <a:xfrm>
                <a:off x="6033240" y="32058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39" name="Google Shape;871;p38"/>
            <p:cNvSpPr/>
            <p:nvPr/>
          </p:nvSpPr>
          <p:spPr>
            <a:xfrm flipH="1">
              <a:off x="7728120" y="153144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E213BC66-3ED7-6F54-873B-A2B78EDD2121}"/>
              </a:ext>
            </a:extLst>
          </p:cNvPr>
          <p:cNvSpPr txBox="1">
            <a:spLocks/>
          </p:cNvSpPr>
          <p:nvPr/>
        </p:nvSpPr>
        <p:spPr>
          <a:xfrm>
            <a:off x="1295280" y="1624086"/>
            <a:ext cx="6321628" cy="2827013"/>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The company is seeking to expand its portfolio by entering the aviation industry, with a focus on purchasing and operating aircraft for both commercial and private use. A key challenge is identifying aircraft models that present the lowest operational and safety risks. To make strategic and data-driven investment decisions, the company requires a comprehensive analysis of historical aviation data, accident trends, and maintenance records. This will ensure optimal aircraft selection, minimizing risks while maximizing efficiency and profitability in this new market segment. </a:t>
            </a:r>
            <a:endParaRPr lang="fr-FR" sz="4000" spc="-1" dirty="0">
              <a:solidFill>
                <a:schemeClr val="accent3">
                  <a:lumMod val="75000"/>
                </a:schemeClr>
              </a:solidFill>
              <a:latin typeface="Montserrat Medium" panose="00000600000000000000" pitchFamily="2" charset="0"/>
            </a:endParaRPr>
          </a:p>
        </p:txBody>
      </p:sp>
      <p:pic>
        <p:nvPicPr>
          <p:cNvPr id="4" name="Graphic 3" descr="Airplane with solid fill">
            <a:extLst>
              <a:ext uri="{FF2B5EF4-FFF2-40B4-BE49-F238E27FC236}">
                <a16:creationId xmlns:a16="http://schemas.microsoft.com/office/drawing/2014/main" id="{54FC9CC9-D2E6-8785-5CC8-15D8A03C59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71739" y="2541289"/>
            <a:ext cx="2536841" cy="2536841"/>
          </a:xfrm>
          <a:prstGeom prst="rect">
            <a:avLst/>
          </a:prstGeom>
        </p:spPr>
      </p:pic>
      <p:pic>
        <p:nvPicPr>
          <p:cNvPr id="6" name="Graphic 5" descr="Bar graph with upward trend with solid fill">
            <a:extLst>
              <a:ext uri="{FF2B5EF4-FFF2-40B4-BE49-F238E27FC236}">
                <a16:creationId xmlns:a16="http://schemas.microsoft.com/office/drawing/2014/main" id="{CFA07EC5-ED68-D189-E679-990F2C0B8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2983" y="887774"/>
            <a:ext cx="1563108" cy="1563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27"/>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P spid="7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PlaceHolder 1"/>
          <p:cNvSpPr>
            <a:spLocks noGrp="1"/>
          </p:cNvSpPr>
          <p:nvPr>
            <p:ph type="title"/>
          </p:nvPr>
        </p:nvSpPr>
        <p:spPr>
          <a:xfrm>
            <a:off x="5120640" y="-14580"/>
            <a:ext cx="3110580" cy="92916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400" b="0" strike="noStrike" spc="-1" dirty="0">
                <a:solidFill>
                  <a:schemeClr val="accent3">
                    <a:lumMod val="75000"/>
                  </a:schemeClr>
                </a:solidFill>
                <a:latin typeface="Montserrat SemiBold" panose="00000700000000000000" pitchFamily="2" charset="0"/>
                <a:ea typeface="DM Sans Medium"/>
              </a:rPr>
              <a:t>Main Objective</a:t>
            </a:r>
            <a:endParaRPr lang="fr-FR" sz="2400" b="0" strike="noStrike" spc="-1" dirty="0">
              <a:solidFill>
                <a:schemeClr val="accent3">
                  <a:lumMod val="75000"/>
                </a:schemeClr>
              </a:solidFill>
              <a:latin typeface="Montserrat SemiBold" panose="00000700000000000000" pitchFamily="2" charset="0"/>
            </a:endParaRPr>
          </a:p>
        </p:txBody>
      </p:sp>
      <p:sp>
        <p:nvSpPr>
          <p:cNvPr id="745" name="PlaceHolder 2"/>
          <p:cNvSpPr>
            <a:spLocks noGrp="1"/>
          </p:cNvSpPr>
          <p:nvPr>
            <p:ph type="subTitle"/>
          </p:nvPr>
        </p:nvSpPr>
        <p:spPr>
          <a:xfrm>
            <a:off x="1668780" y="693720"/>
            <a:ext cx="6562440" cy="1427580"/>
          </a:xfrm>
          <a:prstGeom prst="rect">
            <a:avLst/>
          </a:prstGeom>
          <a:noFill/>
          <a:ln w="0">
            <a:noFill/>
          </a:ln>
        </p:spPr>
        <p:txBody>
          <a:bodyPr lIns="91440" tIns="91440" rIns="91440" bIns="91440" anchor="t">
            <a:noAutofit/>
          </a:bodyPr>
          <a:lstStyle/>
          <a:p>
            <a:pPr indent="0" algn="r">
              <a:lnSpc>
                <a:spcPct val="150000"/>
              </a:lnSpc>
              <a:buNone/>
              <a:tabLst>
                <a:tab pos="0" algn="l"/>
              </a:tabLst>
            </a:pPr>
            <a:r>
              <a:rPr lang="en-US" sz="1600" b="0" strike="noStrike" spc="-1" dirty="0">
                <a:solidFill>
                  <a:schemeClr val="dk1"/>
                </a:solidFill>
                <a:latin typeface="Montserrat Medium" panose="00000600000000000000" pitchFamily="2" charset="0"/>
                <a:ea typeface="Roboto"/>
              </a:rPr>
              <a:t>To identify the safest and most reliable aircraft models for commercial and private operations, enabling the company to make data-driven investment decisions while minimizing operational risks and maximizing profitability</a:t>
            </a:r>
            <a:endParaRPr lang="en-US" sz="1600" b="0" strike="noStrike" spc="-1" dirty="0">
              <a:solidFill>
                <a:srgbClr val="000000"/>
              </a:solidFill>
              <a:latin typeface="Montserrat Medium" panose="00000600000000000000" pitchFamily="2" charset="0"/>
            </a:endParaRPr>
          </a:p>
        </p:txBody>
      </p:sp>
      <p:grpSp>
        <p:nvGrpSpPr>
          <p:cNvPr id="746" name="Google Shape;842;p37"/>
          <p:cNvGrpSpPr/>
          <p:nvPr/>
        </p:nvGrpSpPr>
        <p:grpSpPr>
          <a:xfrm>
            <a:off x="-901800" y="-1454399"/>
            <a:ext cx="4615560" cy="4551030"/>
            <a:chOff x="-947520" y="-1339200"/>
            <a:chExt cx="4615560" cy="4674960"/>
          </a:xfrm>
        </p:grpSpPr>
        <p:grpSp>
          <p:nvGrpSpPr>
            <p:cNvPr id="747" name="Google Shape;844;p37"/>
            <p:cNvGrpSpPr/>
            <p:nvPr/>
          </p:nvGrpSpPr>
          <p:grpSpPr>
            <a:xfrm>
              <a:off x="144360" y="450000"/>
              <a:ext cx="1096560" cy="1096560"/>
              <a:chOff x="144360" y="450000"/>
              <a:chExt cx="1096560" cy="1096560"/>
            </a:xfrm>
          </p:grpSpPr>
          <p:sp>
            <p:nvSpPr>
              <p:cNvPr id="748"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4" name="PlaceHolder 1">
            <a:extLst>
              <a:ext uri="{FF2B5EF4-FFF2-40B4-BE49-F238E27FC236}">
                <a16:creationId xmlns:a16="http://schemas.microsoft.com/office/drawing/2014/main" id="{3DA2FE17-15AE-FEC9-FC73-9B7159270CDF}"/>
              </a:ext>
            </a:extLst>
          </p:cNvPr>
          <p:cNvSpPr txBox="1">
            <a:spLocks/>
          </p:cNvSpPr>
          <p:nvPr/>
        </p:nvSpPr>
        <p:spPr>
          <a:xfrm>
            <a:off x="5120640" y="2062620"/>
            <a:ext cx="3110580" cy="92916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400" spc="-1" dirty="0">
                <a:solidFill>
                  <a:schemeClr val="accent3">
                    <a:lumMod val="75000"/>
                  </a:schemeClr>
                </a:solidFill>
                <a:latin typeface="Montserrat SemiBold" panose="00000700000000000000" pitchFamily="2" charset="0"/>
                <a:ea typeface="DM Sans Medium"/>
              </a:rPr>
              <a:t>Specific Objective</a:t>
            </a:r>
            <a:endParaRPr lang="fr-FR" sz="2400" spc="-1" dirty="0">
              <a:solidFill>
                <a:schemeClr val="accent3">
                  <a:lumMod val="75000"/>
                </a:schemeClr>
              </a:solidFill>
              <a:latin typeface="Montserrat SemiBold" panose="00000700000000000000" pitchFamily="2" charset="0"/>
            </a:endParaRPr>
          </a:p>
        </p:txBody>
      </p:sp>
      <p:sp>
        <p:nvSpPr>
          <p:cNvPr id="6" name="PlaceHolder 2">
            <a:extLst>
              <a:ext uri="{FF2B5EF4-FFF2-40B4-BE49-F238E27FC236}">
                <a16:creationId xmlns:a16="http://schemas.microsoft.com/office/drawing/2014/main" id="{CB06500F-6982-545E-B3BB-05774C6BFA6A}"/>
              </a:ext>
            </a:extLst>
          </p:cNvPr>
          <p:cNvSpPr txBox="1">
            <a:spLocks/>
          </p:cNvSpPr>
          <p:nvPr/>
        </p:nvSpPr>
        <p:spPr>
          <a:xfrm>
            <a:off x="800100" y="2831760"/>
            <a:ext cx="7431120" cy="201525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1……    </a:t>
            </a:r>
            <a:r>
              <a:rPr lang="en-US" sz="1500" dirty="0">
                <a:latin typeface="Montserrat Medium" panose="00000600000000000000" pitchFamily="2" charset="0"/>
              </a:rPr>
              <a:t>Which aircraft models have the lowest accident rates? </a:t>
            </a:r>
          </a:p>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2……    </a:t>
            </a:r>
            <a:r>
              <a:rPr lang="en-US" sz="1500" dirty="0">
                <a:latin typeface="Montserrat Medium" panose="00000600000000000000" pitchFamily="2" charset="0"/>
              </a:rPr>
              <a:t>What are the most common causes of aviation accidents? </a:t>
            </a:r>
          </a:p>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3……   </a:t>
            </a:r>
            <a:r>
              <a:rPr lang="en-US" sz="1500" dirty="0">
                <a:latin typeface="Montserrat Medium" panose="00000600000000000000" pitchFamily="2" charset="0"/>
              </a:rPr>
              <a:t>How does the number of engines affect accident frequency and severity?</a:t>
            </a:r>
          </a:p>
          <a:p>
            <a:pPr indent="0" algn="r">
              <a:lnSpc>
                <a:spcPct val="100000"/>
              </a:lnSpc>
              <a:buFont typeface="Arial" panose="020B0604020202020204" pitchFamily="34" charset="0"/>
              <a:buNone/>
              <a:tabLst>
                <a:tab pos="0" algn="l"/>
              </a:tabLst>
            </a:pPr>
            <a:r>
              <a:rPr lang="en-US" sz="1500" dirty="0">
                <a:latin typeface="Montserrat Medium" panose="00000600000000000000" pitchFamily="2" charset="0"/>
              </a:rPr>
              <a:t> </a:t>
            </a:r>
            <a:r>
              <a:rPr lang="en-US" sz="1500" b="1" dirty="0">
                <a:solidFill>
                  <a:schemeClr val="accent3">
                    <a:lumMod val="75000"/>
                  </a:schemeClr>
                </a:solidFill>
                <a:latin typeface="Montserrat Medium" panose="00000600000000000000" pitchFamily="2" charset="0"/>
              </a:rPr>
              <a:t>4……………….……    </a:t>
            </a:r>
            <a:r>
              <a:rPr lang="en-US" sz="1500" dirty="0">
                <a:latin typeface="Montserrat Medium" panose="00000600000000000000" pitchFamily="2" charset="0"/>
              </a:rPr>
              <a:t>What is the relationship between aircraft category and accident rates?</a:t>
            </a:r>
            <a:endParaRPr lang="en-US" sz="1500" spc="-1" dirty="0">
              <a:solidFill>
                <a:srgbClr val="000000"/>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744"/>
                                        </p:tgtEl>
                                        <p:attrNameLst>
                                          <p:attrName>ppt_x</p:attrName>
                                          <p:attrName>ppt_y</p:attrName>
                                        </p:attrNameLst>
                                      </p:cBhvr>
                                    </p:animMotion>
                                  </p:childTnLst>
                                </p:cTn>
                              </p:par>
                              <p:par>
                                <p:cTn id="7" presetID="26" presetClass="path" presetSubtype="0" accel="50000" decel="50000"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8" dur="2000" fill="hold"/>
                                        <p:tgtEl>
                                          <p:spTgt spid="4">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Google Shape;1367;p65"/>
          <p:cNvSpPr/>
          <p:nvPr/>
        </p:nvSpPr>
        <p:spPr>
          <a:xfrm>
            <a:off x="291960" y="597060"/>
            <a:ext cx="2695320" cy="3714480"/>
          </a:xfrm>
          <a:prstGeom prst="rect">
            <a:avLst/>
          </a:prstGeom>
          <a:solidFill>
            <a:schemeClr val="accent3">
              <a:lumMod val="75000"/>
            </a:schemeClr>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741" name="Google Shape;1368;p65"/>
          <p:cNvPicPr/>
          <p:nvPr/>
        </p:nvPicPr>
        <p:blipFill>
          <a:blip r:embed="rId2"/>
          <a:srcRect l="54258" r="3529"/>
          <a:stretch/>
        </p:blipFill>
        <p:spPr>
          <a:xfrm>
            <a:off x="383580" y="780480"/>
            <a:ext cx="2512080" cy="3347640"/>
          </a:xfrm>
          <a:prstGeom prst="rect">
            <a:avLst/>
          </a:prstGeom>
          <a:ln w="19050">
            <a:solidFill>
              <a:srgbClr val="0D0D0D"/>
            </a:solidFill>
            <a:round/>
          </a:ln>
        </p:spPr>
      </p:pic>
      <p:sp>
        <p:nvSpPr>
          <p:cNvPr id="742" name="PlaceHolder 1"/>
          <p:cNvSpPr>
            <a:spLocks noGrp="1"/>
          </p:cNvSpPr>
          <p:nvPr>
            <p:ph type="title"/>
          </p:nvPr>
        </p:nvSpPr>
        <p:spPr>
          <a:xfrm>
            <a:off x="3593430" y="425610"/>
            <a:ext cx="3784770" cy="99774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Data </a:t>
            </a:r>
            <a:br>
              <a:rPr lang="en" sz="2800" b="0" strike="noStrike" spc="-1" dirty="0">
                <a:solidFill>
                  <a:schemeClr val="accent3">
                    <a:lumMod val="75000"/>
                  </a:schemeClr>
                </a:solidFill>
                <a:latin typeface="Montserrat SemiBold" panose="00000700000000000000" pitchFamily="2" charset="0"/>
                <a:ea typeface="DM Sans Medium"/>
              </a:rPr>
            </a:br>
            <a:r>
              <a:rPr lang="en" sz="2800" b="0" strike="noStrike" spc="-1" dirty="0">
                <a:solidFill>
                  <a:schemeClr val="accent3">
                    <a:lumMod val="75000"/>
                  </a:schemeClr>
                </a:solidFill>
                <a:latin typeface="Montserrat SemiBold" panose="00000700000000000000" pitchFamily="2" charset="0"/>
                <a:ea typeface="DM Sans Medium"/>
              </a:rPr>
              <a:t>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CE252B6F-1A59-B170-6FA6-421AC7C70605}"/>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3" name="PlaceHolder 1">
            <a:extLst>
              <a:ext uri="{FF2B5EF4-FFF2-40B4-BE49-F238E27FC236}">
                <a16:creationId xmlns:a16="http://schemas.microsoft.com/office/drawing/2014/main" id="{5338598F-1A27-86B2-CCD7-7B2B4B715B92}"/>
              </a:ext>
            </a:extLst>
          </p:cNvPr>
          <p:cNvSpPr txBox="1">
            <a:spLocks/>
          </p:cNvSpPr>
          <p:nvPr/>
        </p:nvSpPr>
        <p:spPr>
          <a:xfrm>
            <a:off x="3246119" y="1423350"/>
            <a:ext cx="5227201" cy="34872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The dataset used in this analysis was sourced from Kaggle obtained by the National Transportation Safety Board. It contains records of aviation accidents and incidents over a specified period, providing crucial details for identifying patterns and trends in aircraft safety. The dataset covers aviation accident records from 1962 to 2023. </a:t>
            </a:r>
          </a:p>
          <a:p>
            <a:pPr>
              <a:lnSpc>
                <a:spcPct val="100000"/>
              </a:lnSpc>
              <a:tabLst>
                <a:tab pos="0" algn="l"/>
              </a:tabLst>
            </a:pPr>
            <a:endParaRPr lang="en-US" sz="1600" dirty="0">
              <a:latin typeface="Montserrat Medium" panose="00000600000000000000" pitchFamily="2" charset="0"/>
            </a:endParaRPr>
          </a:p>
          <a:p>
            <a:pPr>
              <a:lnSpc>
                <a:spcPct val="100000"/>
              </a:lnSpc>
              <a:tabLst>
                <a:tab pos="0" algn="l"/>
              </a:tabLst>
            </a:pPr>
            <a:r>
              <a:rPr lang="en-US" sz="1600" dirty="0">
                <a:latin typeface="Montserrat Medium" panose="00000600000000000000" pitchFamily="2" charset="0"/>
              </a:rPr>
              <a:t>By cleaning, analyzing, and visualizing this data, we extract insights that help aviation companies make informed decisions when purchasing aircraft.</a:t>
            </a:r>
          </a:p>
          <a:p>
            <a:pPr>
              <a:lnSpc>
                <a:spcPct val="100000"/>
              </a:lnSpc>
              <a:tabLst>
                <a:tab pos="0" algn="l"/>
              </a:tabLst>
            </a:pPr>
            <a:endParaRPr lang="fr-FR" sz="4000" spc="-1" dirty="0">
              <a:solidFill>
                <a:schemeClr val="accent3">
                  <a:lumMod val="75000"/>
                </a:schemeClr>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01EE-C13A-5B7D-E524-373D635AC3B5}"/>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045BDBE7-9C20-51C7-8172-5B0D6B63DD05}"/>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4378B81-49E0-9DB7-0A9B-77819F5B84DD}"/>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C0F88F2-76B9-D65D-AFC3-2FA6082FBC7D}"/>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93B5334E-A7F2-2D2F-9287-4FC1A43E721A}"/>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01C9C0CE-6E9B-795D-ACF3-07939EBB049B}"/>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BDAC23B8-01B1-5D4E-8DB8-2EB7EE0F2954}"/>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6DCBEF40-0329-1805-17E6-A15F59CE9167}"/>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F30DE4C0-9E76-7698-CE83-3B768D473B54}"/>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38C9464-541A-B7A7-6397-FB233E1091B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13186D71-A798-69F8-2475-4ED63CA8F97D}"/>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1D940509-FDE8-CC44-BCBE-39C0D259B7BA}"/>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D72B8E22-5F1D-0319-C8F6-6CA0859D88DF}"/>
              </a:ext>
            </a:extLst>
          </p:cNvPr>
          <p:cNvSpPr txBox="1">
            <a:spLocks/>
          </p:cNvSpPr>
          <p:nvPr/>
        </p:nvSpPr>
        <p:spPr>
          <a:xfrm>
            <a:off x="3593430" y="425610"/>
            <a:ext cx="3784770" cy="997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t>
            </a:r>
            <a:br>
              <a:rPr lang="en" sz="2800" spc="-1" dirty="0">
                <a:solidFill>
                  <a:schemeClr val="accent3">
                    <a:lumMod val="75000"/>
                  </a:schemeClr>
                </a:solidFill>
                <a:latin typeface="Montserrat SemiBold" panose="00000700000000000000" pitchFamily="2" charset="0"/>
                <a:ea typeface="DM Sans Medium"/>
              </a:rPr>
            </a:br>
            <a:r>
              <a:rPr lang="en" sz="2800" spc="-1" dirty="0">
                <a:solidFill>
                  <a:schemeClr val="accent3">
                    <a:lumMod val="75000"/>
                  </a:schemeClr>
                </a:solidFill>
                <a:latin typeface="Montserrat SemiBold" panose="00000700000000000000" pitchFamily="2" charset="0"/>
                <a:ea typeface="DM Sans Medium"/>
              </a:rPr>
              <a:t>Analysis </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39067235-F70B-9876-41CA-0CD8D687BF3D}"/>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7C3FDC6-B34D-681B-2111-3266DB0C8125}"/>
              </a:ext>
            </a:extLst>
          </p:cNvPr>
          <p:cNvSpPr txBox="1">
            <a:spLocks/>
          </p:cNvSpPr>
          <p:nvPr/>
        </p:nvSpPr>
        <p:spPr>
          <a:xfrm>
            <a:off x="169708" y="351608"/>
            <a:ext cx="5719934" cy="66078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1. Which aircraft models have the lowest accident rates?</a:t>
            </a:r>
            <a:endParaRPr lang="fr-FR" sz="1400" spc="-1" dirty="0">
              <a:latin typeface="Montserrat SemiBold" panose="00000700000000000000" pitchFamily="2" charset="0"/>
            </a:endParaRPr>
          </a:p>
        </p:txBody>
      </p:sp>
      <p:pic>
        <p:nvPicPr>
          <p:cNvPr id="6" name="Picture 5">
            <a:extLst>
              <a:ext uri="{FF2B5EF4-FFF2-40B4-BE49-F238E27FC236}">
                <a16:creationId xmlns:a16="http://schemas.microsoft.com/office/drawing/2014/main" id="{166ABF85-C0CF-2A45-F0F9-2D496E4778A2}"/>
              </a:ext>
            </a:extLst>
          </p:cNvPr>
          <p:cNvPicPr>
            <a:picLocks noChangeAspect="1"/>
          </p:cNvPicPr>
          <p:nvPr/>
        </p:nvPicPr>
        <p:blipFill>
          <a:blip r:embed="rId2"/>
          <a:stretch>
            <a:fillRect/>
          </a:stretch>
        </p:blipFill>
        <p:spPr>
          <a:xfrm>
            <a:off x="483487" y="1540794"/>
            <a:ext cx="6942591" cy="3423144"/>
          </a:xfrm>
          <a:prstGeom prst="rect">
            <a:avLst/>
          </a:prstGeom>
        </p:spPr>
      </p:pic>
    </p:spTree>
    <p:extLst>
      <p:ext uri="{BB962C8B-B14F-4D97-AF65-F5344CB8AC3E}">
        <p14:creationId xmlns:p14="http://schemas.microsoft.com/office/powerpoint/2010/main" val="11567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58298-00E4-DD4E-8199-8A65DA436202}"/>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3EEDA896-06CE-695F-E046-DC81CBF6EE83}"/>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7FE9555D-D02B-5B52-8164-FB7FAD38057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4D9D3935-9374-7061-A063-1DA940D6AD35}"/>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6015430E-74A6-4C71-1055-3C8B637313D7}"/>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EF8AC638-38C2-51A8-F0FC-D908B9F6A8ED}"/>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53E7F990-3526-BE8F-0263-05661F1EDC4F}"/>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46AF6F04-5406-A565-DD33-EFDB3F5AD38D}"/>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29D006E2-D489-3579-E720-4C17A208F511}"/>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910EE253-7B43-3D51-F6D8-BE6DD666F63A}"/>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426A31BD-93D8-EBCC-931F-EC16976DF8C3}"/>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A6BE8270-3123-9B39-05E1-C780622573A6}"/>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CEB226A9-FDB2-7242-342F-9C1A71B87C07}"/>
              </a:ext>
            </a:extLst>
          </p:cNvPr>
          <p:cNvSpPr txBox="1">
            <a:spLocks/>
          </p:cNvSpPr>
          <p:nvPr/>
        </p:nvSpPr>
        <p:spPr>
          <a:xfrm>
            <a:off x="5783580" y="91093"/>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A9F1E491-7C71-E294-BE7F-129C6BE746F7}"/>
              </a:ext>
            </a:extLst>
          </p:cNvPr>
          <p:cNvSpPr txBox="1">
            <a:spLocks/>
          </p:cNvSpPr>
          <p:nvPr/>
        </p:nvSpPr>
        <p:spPr>
          <a:xfrm>
            <a:off x="1081636" y="3621751"/>
            <a:ext cx="5719934" cy="797504"/>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Graph on the left shows the best aircraft model to pick</a:t>
            </a:r>
          </a:p>
          <a:p>
            <a:pPr>
              <a:lnSpc>
                <a:spcPct val="100000"/>
              </a:lnSpc>
              <a:tabLst>
                <a:tab pos="0" algn="l"/>
              </a:tabLst>
            </a:pPr>
            <a:r>
              <a:rPr lang="en-US" sz="1400" spc="-1" dirty="0">
                <a:latin typeface="Montserrat SemiBold" panose="00000700000000000000" pitchFamily="2" charset="0"/>
                <a:ea typeface="DM Sans Medium"/>
              </a:rPr>
              <a:t>Graph on right shoes aircraft make that are mostly involved in accidents  </a:t>
            </a:r>
            <a:endParaRPr lang="fr-FR" sz="1400" spc="-1" dirty="0">
              <a:latin typeface="Montserrat SemiBold" panose="00000700000000000000" pitchFamily="2" charset="0"/>
            </a:endParaRPr>
          </a:p>
        </p:txBody>
      </p:sp>
      <p:pic>
        <p:nvPicPr>
          <p:cNvPr id="7" name="Picture 6">
            <a:extLst>
              <a:ext uri="{FF2B5EF4-FFF2-40B4-BE49-F238E27FC236}">
                <a16:creationId xmlns:a16="http://schemas.microsoft.com/office/drawing/2014/main" id="{5922E3F0-30CF-13CB-1E5A-23D64F8E6EB7}"/>
              </a:ext>
            </a:extLst>
          </p:cNvPr>
          <p:cNvPicPr>
            <a:picLocks noChangeAspect="1"/>
          </p:cNvPicPr>
          <p:nvPr/>
        </p:nvPicPr>
        <p:blipFill>
          <a:blip r:embed="rId2"/>
          <a:stretch>
            <a:fillRect/>
          </a:stretch>
        </p:blipFill>
        <p:spPr>
          <a:xfrm>
            <a:off x="84721" y="800212"/>
            <a:ext cx="4293202" cy="2707745"/>
          </a:xfrm>
          <a:prstGeom prst="rect">
            <a:avLst/>
          </a:prstGeom>
        </p:spPr>
      </p:pic>
      <p:pic>
        <p:nvPicPr>
          <p:cNvPr id="9" name="Picture 8">
            <a:extLst>
              <a:ext uri="{FF2B5EF4-FFF2-40B4-BE49-F238E27FC236}">
                <a16:creationId xmlns:a16="http://schemas.microsoft.com/office/drawing/2014/main" id="{9339EA15-BD85-F55A-314E-39DEF02D4452}"/>
              </a:ext>
            </a:extLst>
          </p:cNvPr>
          <p:cNvPicPr>
            <a:picLocks noChangeAspect="1"/>
          </p:cNvPicPr>
          <p:nvPr/>
        </p:nvPicPr>
        <p:blipFill>
          <a:blip r:embed="rId3"/>
          <a:stretch>
            <a:fillRect/>
          </a:stretch>
        </p:blipFill>
        <p:spPr>
          <a:xfrm>
            <a:off x="4572000" y="797108"/>
            <a:ext cx="4470599" cy="2752534"/>
          </a:xfrm>
          <a:prstGeom prst="rect">
            <a:avLst/>
          </a:prstGeom>
        </p:spPr>
      </p:pic>
    </p:spTree>
    <p:extLst>
      <p:ext uri="{BB962C8B-B14F-4D97-AF65-F5344CB8AC3E}">
        <p14:creationId xmlns:p14="http://schemas.microsoft.com/office/powerpoint/2010/main" val="27856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B84E-3FF8-6267-B9EA-630E298514D6}"/>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42A3714-BC84-6C81-0CAF-FCF348AA0832}"/>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97089873-6785-78FD-568A-A6271A013C14}"/>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721ED5CC-68E7-B91B-D743-EE340E1F3FFA}"/>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BF0CAA26-CE78-C596-5D88-9D8D9316C9A1}"/>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B25FB72F-F4D4-6DFE-611A-4F8FA3D25AD2}"/>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EB49747-B228-E56C-024B-443B91C78E15}"/>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BED8469C-DDC1-508A-EC6E-96EB505ACF88}"/>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6250F60A-91C9-E8B5-004D-2F77A21AE812}"/>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9BDF722-90AD-A812-938F-6D5BBFAC4A13}"/>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3958D2A-7C1E-9A6D-FF3B-E6215074A789}"/>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712CE18A-B8ED-6169-567D-FD72FD4062CC}"/>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B204389-2AB1-FC91-3ADA-8EA38B249D65}"/>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09851554-3AF8-396B-F2DF-CA6C44F1B81D}"/>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2. What are the most common causes of aviation accidents?</a:t>
            </a:r>
            <a:endParaRPr lang="fr-FR" sz="1400" spc="-1" dirty="0">
              <a:latin typeface="Montserrat SemiBold" panose="00000700000000000000" pitchFamily="2" charset="0"/>
            </a:endParaRPr>
          </a:p>
        </p:txBody>
      </p:sp>
      <p:pic>
        <p:nvPicPr>
          <p:cNvPr id="5" name="Picture 4">
            <a:extLst>
              <a:ext uri="{FF2B5EF4-FFF2-40B4-BE49-F238E27FC236}">
                <a16:creationId xmlns:a16="http://schemas.microsoft.com/office/drawing/2014/main" id="{14D3A961-59CF-1F83-1A20-3A5252F2D1B9}"/>
              </a:ext>
            </a:extLst>
          </p:cNvPr>
          <p:cNvPicPr>
            <a:picLocks noChangeAspect="1"/>
          </p:cNvPicPr>
          <p:nvPr/>
        </p:nvPicPr>
        <p:blipFill>
          <a:blip r:embed="rId2"/>
          <a:stretch>
            <a:fillRect/>
          </a:stretch>
        </p:blipFill>
        <p:spPr>
          <a:xfrm>
            <a:off x="177211" y="849200"/>
            <a:ext cx="6270906" cy="3027067"/>
          </a:xfrm>
          <a:prstGeom prst="rect">
            <a:avLst/>
          </a:prstGeom>
        </p:spPr>
      </p:pic>
      <p:sp>
        <p:nvSpPr>
          <p:cNvPr id="6" name="PlaceHolder 1">
            <a:extLst>
              <a:ext uri="{FF2B5EF4-FFF2-40B4-BE49-F238E27FC236}">
                <a16:creationId xmlns:a16="http://schemas.microsoft.com/office/drawing/2014/main" id="{64017B7B-678B-3FEA-9308-5962C41118BB}"/>
              </a:ext>
            </a:extLst>
          </p:cNvPr>
          <p:cNvSpPr txBox="1">
            <a:spLocks/>
          </p:cNvSpPr>
          <p:nvPr/>
        </p:nvSpPr>
        <p:spPr>
          <a:xfrm>
            <a:off x="1048406" y="3672992"/>
            <a:ext cx="6270906" cy="1280793"/>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00" spc="-1" dirty="0">
                <a:latin typeface="Montserrat SemiBold" panose="00000700000000000000" pitchFamily="2" charset="0"/>
                <a:ea typeface="DM Sans Medium"/>
              </a:rPr>
              <a:t>The Graph shows from the known Cause of Accidents, General aviation leads followed by Agriculture. But the Most cause appears to be unknown.</a:t>
            </a:r>
          </a:p>
          <a:p>
            <a:pPr>
              <a:lnSpc>
                <a:spcPct val="100000"/>
              </a:lnSpc>
              <a:tabLst>
                <a:tab pos="0" algn="l"/>
              </a:tabLst>
            </a:pPr>
            <a:endParaRPr lang="en-US" sz="1300" spc="-1" dirty="0">
              <a:latin typeface="Montserrat SemiBold" panose="00000700000000000000" pitchFamily="2" charset="0"/>
              <a:ea typeface="DM Sans Medium"/>
            </a:endParaRPr>
          </a:p>
          <a:p>
            <a:pPr>
              <a:lnSpc>
                <a:spcPct val="100000"/>
              </a:lnSpc>
              <a:tabLst>
                <a:tab pos="0" algn="l"/>
              </a:tabLst>
            </a:pPr>
            <a:r>
              <a:rPr lang="en-US" sz="1300" spc="-1" dirty="0">
                <a:latin typeface="Montserrat SemiBold" panose="00000700000000000000" pitchFamily="2" charset="0"/>
                <a:ea typeface="DM Sans Medium"/>
              </a:rPr>
              <a:t>Rotorcraft Ext Load appears to have few cases of accident.</a:t>
            </a:r>
            <a:endParaRPr lang="fr-FR" sz="1300" spc="-1" dirty="0">
              <a:latin typeface="Montserrat SemiBold" panose="00000700000000000000" pitchFamily="2" charset="0"/>
            </a:endParaRPr>
          </a:p>
        </p:txBody>
      </p:sp>
    </p:spTree>
    <p:extLst>
      <p:ext uri="{BB962C8B-B14F-4D97-AF65-F5344CB8AC3E}">
        <p14:creationId xmlns:p14="http://schemas.microsoft.com/office/powerpoint/2010/main" val="10043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C907-0339-53DD-A668-AE96EFDF317A}"/>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BD614056-C41E-7472-D673-93698EFE4DC9}"/>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B5A6ED5-6B41-4010-6B2A-EB49233A1EC3}"/>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CB15C0B5-11AC-E3D8-C3F5-1DFBA0A979B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F8F5BC39-77EF-78F4-D5EC-807A8BB06E62}"/>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91DA1FBF-29BE-A93D-D389-68ACC5E5E8D7}"/>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661A7267-4384-A3FB-F2FE-5E89F5317B3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F854147B-53B2-4A6A-7FFE-0607A8D74086}"/>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A832031-152F-BBBB-F94D-1C8665FB48D8}"/>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7850113-4FF3-4103-0C45-62B7315299F8}"/>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F796B255-BF9E-B4C4-8F84-ED1EB19D4957}"/>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F5C5A82-D501-F02D-B580-4A2E7D81ABC0}"/>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7D72D37-FA3D-51E3-1EFA-FA53E71E8D20}"/>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574D6114-3A6A-27AB-4825-F2E9A53823EC}"/>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3. How does the number of engines affect accident frequency and severity?</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0302D221-3DD5-C734-4573-19839099DF81}"/>
              </a:ext>
            </a:extLst>
          </p:cNvPr>
          <p:cNvSpPr txBox="1">
            <a:spLocks/>
          </p:cNvSpPr>
          <p:nvPr/>
        </p:nvSpPr>
        <p:spPr>
          <a:xfrm>
            <a:off x="1048406" y="3639941"/>
            <a:ext cx="6270906" cy="1280793"/>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00" spc="-1" dirty="0">
                <a:latin typeface="Montserrat SemiBold" panose="00000700000000000000" pitchFamily="2" charset="0"/>
                <a:ea typeface="DM Sans Medium"/>
              </a:rPr>
              <a:t>Here we see that :</a:t>
            </a:r>
          </a:p>
          <a:p>
            <a:pPr>
              <a:lnSpc>
                <a:spcPct val="100000"/>
              </a:lnSpc>
              <a:tabLst>
                <a:tab pos="0" algn="l"/>
              </a:tabLst>
            </a:pPr>
            <a:r>
              <a:rPr lang="en-US" sz="1300" spc="-1" dirty="0">
                <a:latin typeface="Montserrat SemiBold" panose="00000700000000000000" pitchFamily="2" charset="0"/>
                <a:ea typeface="DM Sans Medium"/>
              </a:rPr>
              <a:t>Single-engine planes crash more often than multi-engine planes?</a:t>
            </a:r>
          </a:p>
          <a:p>
            <a:pPr>
              <a:lnSpc>
                <a:spcPct val="100000"/>
              </a:lnSpc>
              <a:tabLst>
                <a:tab pos="0" algn="l"/>
              </a:tabLst>
            </a:pPr>
            <a:endParaRPr lang="en-US" sz="1300" spc="-1" dirty="0">
              <a:latin typeface="Montserrat SemiBold" panose="00000700000000000000" pitchFamily="2" charset="0"/>
              <a:ea typeface="DM Sans Medium"/>
            </a:endParaRPr>
          </a:p>
          <a:p>
            <a:pPr>
              <a:lnSpc>
                <a:spcPct val="100000"/>
              </a:lnSpc>
              <a:tabLst>
                <a:tab pos="0" algn="l"/>
              </a:tabLst>
            </a:pPr>
            <a:r>
              <a:rPr lang="en-US" sz="1300" spc="-1" dirty="0">
                <a:latin typeface="Montserrat SemiBold" panose="00000700000000000000" pitchFamily="2" charset="0"/>
                <a:ea typeface="DM Sans Medium"/>
              </a:rPr>
              <a:t>Multi-engine plane accidents are less involved in accidents hence less Fatal Injuries.</a:t>
            </a:r>
          </a:p>
        </p:txBody>
      </p:sp>
      <p:pic>
        <p:nvPicPr>
          <p:cNvPr id="7" name="Picture 6">
            <a:extLst>
              <a:ext uri="{FF2B5EF4-FFF2-40B4-BE49-F238E27FC236}">
                <a16:creationId xmlns:a16="http://schemas.microsoft.com/office/drawing/2014/main" id="{11B99DF8-EE33-CA93-D74A-1820D22DEFDA}"/>
              </a:ext>
            </a:extLst>
          </p:cNvPr>
          <p:cNvPicPr>
            <a:picLocks noChangeAspect="1"/>
          </p:cNvPicPr>
          <p:nvPr/>
        </p:nvPicPr>
        <p:blipFill>
          <a:blip r:embed="rId2"/>
          <a:stretch>
            <a:fillRect/>
          </a:stretch>
        </p:blipFill>
        <p:spPr>
          <a:xfrm>
            <a:off x="1886607" y="751052"/>
            <a:ext cx="6697140" cy="3054041"/>
          </a:xfrm>
          <a:prstGeom prst="rect">
            <a:avLst/>
          </a:prstGeom>
        </p:spPr>
      </p:pic>
    </p:spTree>
    <p:extLst>
      <p:ext uri="{BB962C8B-B14F-4D97-AF65-F5344CB8AC3E}">
        <p14:creationId xmlns:p14="http://schemas.microsoft.com/office/powerpoint/2010/main" val="33343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TotalTime>
  <Words>796</Words>
  <Application>Microsoft Office PowerPoint</Application>
  <PresentationFormat>On-screen Show (16:9)</PresentationFormat>
  <Paragraphs>76</Paragraphs>
  <Slides>13</Slides>
  <Notes>0</Notes>
  <HiddenSlides>0</HiddenSlides>
  <MMClips>0</MMClips>
  <ScaleCrop>false</ScaleCrop>
  <HeadingPairs>
    <vt:vector size="6" baseType="variant">
      <vt:variant>
        <vt:lpstr>Fonts Used</vt:lpstr>
      </vt:variant>
      <vt:variant>
        <vt:i4>8</vt:i4>
      </vt:variant>
      <vt:variant>
        <vt:lpstr>Theme</vt:lpstr>
      </vt:variant>
      <vt:variant>
        <vt:i4>31</vt:i4>
      </vt:variant>
      <vt:variant>
        <vt:lpstr>Slide Titles</vt:lpstr>
      </vt:variant>
      <vt:variant>
        <vt:i4>13</vt:i4>
      </vt:variant>
    </vt:vector>
  </HeadingPairs>
  <TitlesOfParts>
    <vt:vector size="52" baseType="lpstr">
      <vt:lpstr>Arial</vt:lpstr>
      <vt:lpstr>DM Sans Medium</vt:lpstr>
      <vt:lpstr>Montserrat Medium</vt:lpstr>
      <vt:lpstr>Montserrat SemiBold</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Analyzing Aviation  Accident</vt:lpstr>
      <vt:lpstr>Introduction</vt:lpstr>
      <vt:lpstr>Business Understanding</vt:lpstr>
      <vt:lpstr>Main Objective</vt:lpstr>
      <vt:lpstr>Data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SHAWN JUSTUS IRUNGU</dc:creator>
  <cp:lastModifiedBy>SHAWN JUSTUS IRUNGU</cp:lastModifiedBy>
  <cp:revision>18</cp:revision>
  <dcterms:modified xsi:type="dcterms:W3CDTF">2025-03-27T16:16:50Z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2025-02-13T08:38:07Z</dcterms:created>
  <dc:creator>Unknown Creator</dc:creator>
  <dc:description/>
  <dc:language>en-US</dc:language>
  <cp:lastModifiedBy>Unknown Creator</cp:lastModifiedBy>
  <dcterms:modified xsi:type="dcterms:W3CDTF">2025-02-13T08:38:07Z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